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20" initials="t2" lastIdx="1" clrIdx="0">
    <p:extLst>
      <p:ext uri="{19B8F6BF-5375-455C-9EA6-DF929625EA0E}">
        <p15:presenceInfo xmlns:p15="http://schemas.microsoft.com/office/powerpoint/2012/main" userId="tom 2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904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2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49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3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17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93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8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04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39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4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53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35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3DAC-60A3-431A-94F1-1452CD0880C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53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A82713-4D95-4866-8FCA-B0C41EB233E3}"/>
              </a:ext>
            </a:extLst>
          </p:cNvPr>
          <p:cNvSpPr/>
          <p:nvPr/>
        </p:nvSpPr>
        <p:spPr>
          <a:xfrm>
            <a:off x="138896" y="104172"/>
            <a:ext cx="6574042" cy="8924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5BCE5B-C922-443C-8121-41FC26F0FD8E}"/>
              </a:ext>
            </a:extLst>
          </p:cNvPr>
          <p:cNvSpPr/>
          <p:nvPr/>
        </p:nvSpPr>
        <p:spPr>
          <a:xfrm>
            <a:off x="240939" y="353200"/>
            <a:ext cx="6471999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ME DE MONTECH N°11, SITE de la PENTE D’EAU - </a:t>
            </a:r>
            <a:r>
              <a:rPr lang="fr-FR" b="1" dirty="0" smtClean="0">
                <a:solidFill>
                  <a:srgbClr val="696A6C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MONTECH (82)</a:t>
            </a:r>
            <a:endParaRPr lang="fr-FR" b="1" dirty="0">
              <a:solidFill>
                <a:srgbClr val="000000"/>
              </a:solidFill>
              <a:latin typeface="HelveticaNeueLT Std Cn" panose="020B0506030502030204" pitchFamily="34" charset="0"/>
              <a:ea typeface="Calibri" panose="020F0502020204030204" pitchFamily="34" charset="0"/>
              <a:cs typeface="HelveticaNeueLT Std Cn" panose="020B050603050203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fr-FR" b="1" dirty="0">
              <a:solidFill>
                <a:srgbClr val="000000"/>
              </a:solidFill>
              <a:latin typeface="HelveticaNeueLT Std Cn" panose="020B0506030502030204" pitchFamily="34" charset="0"/>
              <a:ea typeface="Calibri" panose="020F0502020204030204" pitchFamily="34" charset="0"/>
              <a:cs typeface="HelveticaNeueLT Std Cn" panose="020B0506030502030204" pitchFamily="34" charset="0"/>
            </a:endParaRPr>
          </a:p>
        </p:txBody>
      </p:sp>
      <p:sp>
        <p:nvSpPr>
          <p:cNvPr id="26" name="Espace réservé des notes 2">
            <a:extLst>
              <a:ext uri="{FF2B5EF4-FFF2-40B4-BE49-F238E27FC236}">
                <a16:creationId xmlns:a16="http://schemas.microsoft.com/office/drawing/2014/main" id="{02E78D04-96EF-4578-B78E-80B23CE86CCD}"/>
              </a:ext>
            </a:extLst>
          </p:cNvPr>
          <p:cNvSpPr txBox="1">
            <a:spLocks/>
          </p:cNvSpPr>
          <p:nvPr/>
        </p:nvSpPr>
        <p:spPr>
          <a:xfrm>
            <a:off x="222734" y="3813174"/>
            <a:ext cx="3065065" cy="4724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DESCRIPTION </a:t>
            </a:r>
          </a:p>
          <a:p>
            <a:endParaRPr lang="fr-FR" sz="600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B</a:t>
            </a:r>
            <a:r>
              <a:rPr lang="fr-FR" b="1" dirty="0" smtClean="0">
                <a:latin typeface="HelveticaNeueLT Std Cn" panose="020B0506030502030204" pitchFamily="34" charset="0"/>
              </a:rPr>
              <a:t>âti </a:t>
            </a:r>
            <a:r>
              <a:rPr lang="fr-FR" b="1" dirty="0">
                <a:latin typeface="HelveticaNeueLT Std Cn" panose="020B0506030502030204" pitchFamily="34" charset="0"/>
              </a:rPr>
              <a:t>et foncier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typologie </a:t>
            </a:r>
            <a:r>
              <a:rPr lang="fr-FR" dirty="0" smtClean="0">
                <a:latin typeface="HelveticaNeueLT Std Cn" panose="020B0506030502030204" pitchFamily="34" charset="0"/>
              </a:rPr>
              <a:t>: maison éclusière typique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dirty="0" smtClean="0">
              <a:latin typeface="HelveticaNeueLT Std Cn" panose="020B0506030502030204" pitchFamily="34" charset="0"/>
            </a:endParaRPr>
          </a:p>
          <a:p>
            <a:pPr>
              <a:lnSpc>
                <a:spcPct val="120000"/>
              </a:lnSpc>
            </a:pPr>
            <a:r>
              <a:rPr lang="fr-FR" b="1" dirty="0" smtClean="0">
                <a:latin typeface="HelveticaNeueLT Std Cn" panose="020B0506030502030204" pitchFamily="34" charset="0"/>
              </a:rPr>
              <a:t>Surface </a:t>
            </a:r>
            <a:r>
              <a:rPr lang="fr-FR" b="1" dirty="0">
                <a:latin typeface="HelveticaNeueLT Std Cn" panose="020B0506030502030204" pitchFamily="34" charset="0"/>
              </a:rPr>
              <a:t>du bâti : </a:t>
            </a:r>
            <a:r>
              <a:rPr lang="fr-FR" dirty="0" smtClean="0">
                <a:latin typeface="HelveticaNeueLT Std Cn" panose="020B0506030502030204" pitchFamily="34" charset="0"/>
              </a:rPr>
              <a:t>159 m²</a:t>
            </a:r>
          </a:p>
          <a:p>
            <a:pPr>
              <a:lnSpc>
                <a:spcPct val="120000"/>
              </a:lnSpc>
            </a:pPr>
            <a:r>
              <a:rPr lang="fr-FR" b="1" dirty="0" smtClean="0">
                <a:latin typeface="HelveticaNeueLT Std Cn" panose="020B0506030502030204" pitchFamily="34" charset="0"/>
              </a:rPr>
              <a:t>Terrasse</a:t>
            </a:r>
            <a:r>
              <a:rPr lang="fr-FR" dirty="0" smtClean="0">
                <a:latin typeface="HelveticaNeueLT Std Cn" panose="020B0506030502030204" pitchFamily="34" charset="0"/>
              </a:rPr>
              <a:t> : 60 </a:t>
            </a:r>
            <a:r>
              <a:rPr lang="fr-FR" dirty="0">
                <a:latin typeface="HelveticaNeueLT Std Cn" panose="020B0506030502030204" pitchFamily="34" charset="0"/>
              </a:rPr>
              <a:t>m²</a:t>
            </a:r>
          </a:p>
          <a:p>
            <a:pPr>
              <a:lnSpc>
                <a:spcPct val="120000"/>
              </a:lnSpc>
            </a:pPr>
            <a:r>
              <a:rPr lang="fr-FR" b="1" kern="800" dirty="0" smtClean="0">
                <a:latin typeface="HelveticaNeueLT Std Cn" panose="020B0506030502030204" pitchFamily="34" charset="0"/>
              </a:rPr>
              <a:t>Surface du foncier  : </a:t>
            </a:r>
            <a:r>
              <a:rPr lang="fr-FR" dirty="0" smtClean="0">
                <a:latin typeface="HelveticaNeueLT Std Cn" panose="020B0506030502030204" pitchFamily="34" charset="0"/>
              </a:rPr>
              <a:t>560 </a:t>
            </a:r>
            <a:r>
              <a:rPr lang="fr-FR" dirty="0">
                <a:latin typeface="HelveticaNeueLT Std Cn" panose="020B0506030502030204" pitchFamily="34" charset="0"/>
              </a:rPr>
              <a:t>m²</a:t>
            </a:r>
          </a:p>
          <a:p>
            <a:endParaRPr lang="fr-FR" sz="600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État : </a:t>
            </a:r>
            <a:r>
              <a:rPr lang="fr-FR" b="1" dirty="0" smtClean="0">
                <a:latin typeface="HelveticaNeueLT Std Cn" panose="020B0506030502030204" pitchFamily="34" charset="0"/>
              </a:rPr>
              <a:t>moyen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Façade refaite en 2020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Diagnostic </a:t>
            </a:r>
            <a:r>
              <a:rPr lang="fr-FR" dirty="0">
                <a:latin typeface="HelveticaNeueLT Std Cn" panose="020B0506030502030204" pitchFamily="34" charset="0"/>
              </a:rPr>
              <a:t>: </a:t>
            </a:r>
            <a:r>
              <a:rPr lang="fr-FR" dirty="0" smtClean="0">
                <a:latin typeface="HelveticaNeueLT Std Cn" panose="020B0506030502030204" pitchFamily="34" charset="0"/>
              </a:rPr>
              <a:t>2010</a:t>
            </a:r>
            <a:endParaRPr lang="fr-FR" sz="400" dirty="0">
              <a:latin typeface="HelveticaNeueLT Std Cn" panose="020B0506030502030204" pitchFamily="34" charset="0"/>
            </a:endParaRPr>
          </a:p>
          <a:p>
            <a:endParaRPr lang="fr-FR" sz="700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Q</a:t>
            </a:r>
            <a:r>
              <a:rPr lang="fr-FR" b="1" dirty="0" smtClean="0">
                <a:latin typeface="HelveticaNeueLT Std Cn" panose="020B0506030502030204" pitchFamily="34" charset="0"/>
              </a:rPr>
              <a:t>ualité </a:t>
            </a:r>
            <a:r>
              <a:rPr lang="fr-FR" b="1" dirty="0">
                <a:latin typeface="HelveticaNeueLT Std Cn" panose="020B0506030502030204" pitchFamily="34" charset="0"/>
              </a:rPr>
              <a:t>architecturale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volume potentiellement traversant (deux larges fenêtres de chaque côté)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combles percés </a:t>
            </a:r>
            <a:r>
              <a:rPr lang="fr-FR" dirty="0" smtClean="0">
                <a:latin typeface="HelveticaNeueLT Std Cn" panose="020B0506030502030204" pitchFamily="34" charset="0"/>
              </a:rPr>
              <a:t>d’</a:t>
            </a:r>
            <a:r>
              <a:rPr lang="fr-FR" dirty="0" err="1" smtClean="0">
                <a:latin typeface="HelveticaNeueLT Std Cn" panose="020B0506030502030204" pitchFamily="34" charset="0"/>
              </a:rPr>
              <a:t>oeils-de-bœuf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belle section du </a:t>
            </a:r>
            <a:r>
              <a:rPr lang="fr-FR" dirty="0" smtClean="0">
                <a:latin typeface="HelveticaNeueLT Std Cn" panose="020B0506030502030204" pitchFamily="34" charset="0"/>
              </a:rPr>
              <a:t>canal : île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fréquentation dynamisée par l’attractivité de la séquence touristique de la pente </a:t>
            </a:r>
            <a:r>
              <a:rPr lang="fr-FR" dirty="0" smtClean="0">
                <a:latin typeface="HelveticaNeueLT Std Cn" panose="020B0506030502030204" pitchFamily="34" charset="0"/>
              </a:rPr>
              <a:t>d’eau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sz="600" dirty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Contraintes</a:t>
            </a:r>
            <a:endParaRPr lang="fr-FR" sz="800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Accès par chemin de halage </a:t>
            </a:r>
            <a:r>
              <a:rPr lang="fr-FR" dirty="0" smtClean="0">
                <a:latin typeface="HelveticaNeueLT Std Cn" panose="020B0506030502030204" pitchFamily="34" charset="0"/>
              </a:rPr>
              <a:t> ou piéton par passerelle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Terrasse limitée devant écluse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 Cn" panose="020B0506030502030204" pitchFamily="34" charset="0"/>
            </a:endParaRPr>
          </a:p>
        </p:txBody>
      </p:sp>
      <p:sp>
        <p:nvSpPr>
          <p:cNvPr id="10" name="Espace réservé des notes 2">
            <a:extLst>
              <a:ext uri="{FF2B5EF4-FFF2-40B4-BE49-F238E27FC236}">
                <a16:creationId xmlns:a16="http://schemas.microsoft.com/office/drawing/2014/main" id="{64EF7D39-2EC5-4EB5-9ED2-FDFF783B60F2}"/>
              </a:ext>
            </a:extLst>
          </p:cNvPr>
          <p:cNvSpPr txBox="1">
            <a:spLocks/>
          </p:cNvSpPr>
          <p:nvPr/>
        </p:nvSpPr>
        <p:spPr>
          <a:xfrm>
            <a:off x="240880" y="978815"/>
            <a:ext cx="3077367" cy="24167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fr-FR" sz="4800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PRÉSENTATION</a:t>
            </a:r>
            <a:r>
              <a:rPr lang="fr-FR" sz="4800" b="1" dirty="0">
                <a:latin typeface="HelveticaNeueLT Std Cn" panose="020B0506030502030204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fr-FR" sz="4800" b="1" dirty="0">
                <a:latin typeface="HelveticaNeueLT Std Cn" panose="020B0506030502030204" pitchFamily="34" charset="0"/>
              </a:rPr>
              <a:t>localisation </a:t>
            </a:r>
            <a:r>
              <a:rPr lang="fr-FR" sz="4800" b="1" dirty="0" smtClean="0">
                <a:latin typeface="HelveticaNeueLT Std Cn" panose="020B0506030502030204" pitchFamily="34" charset="0"/>
              </a:rPr>
              <a:t> et contexte particulier</a:t>
            </a:r>
            <a:endParaRPr lang="fr-FR" sz="4800" b="1" dirty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fr-FR" sz="4800" dirty="0">
                <a:latin typeface="HelveticaNeueLT Std Cn" panose="020B0506030502030204" pitchFamily="34" charset="0"/>
              </a:rPr>
              <a:t>Bâti </a:t>
            </a:r>
            <a:r>
              <a:rPr lang="fr-FR" sz="4800" dirty="0" smtClean="0">
                <a:latin typeface="HelveticaNeueLT Std Cn" panose="020B0506030502030204" pitchFamily="34" charset="0"/>
              </a:rPr>
              <a:t>situé à proximité immédiate de </a:t>
            </a:r>
            <a:r>
              <a:rPr lang="fr-FR" sz="4800" dirty="0">
                <a:latin typeface="HelveticaNeueLT Std Cn" panose="020B0506030502030204" pitchFamily="34" charset="0"/>
              </a:rPr>
              <a:t>la pente d’eau de </a:t>
            </a:r>
            <a:r>
              <a:rPr lang="fr-FR" sz="4800" dirty="0" smtClean="0">
                <a:latin typeface="HelveticaNeueLT Std Cn" panose="020B0506030502030204" pitchFamily="34" charset="0"/>
              </a:rPr>
              <a:t>Montech. Cadre </a:t>
            </a:r>
            <a:r>
              <a:rPr lang="fr-FR" sz="4800" dirty="0">
                <a:latin typeface="HelveticaNeueLT Std Cn" panose="020B0506030502030204" pitchFamily="34" charset="0"/>
              </a:rPr>
              <a:t>calme et champêtre entre plaines </a:t>
            </a:r>
            <a:r>
              <a:rPr lang="fr-FR" sz="4800" dirty="0" smtClean="0">
                <a:latin typeface="HelveticaNeueLT Std Cn" panose="020B0506030502030204" pitchFamily="34" charset="0"/>
              </a:rPr>
              <a:t>agricoles, </a:t>
            </a:r>
            <a:r>
              <a:rPr lang="fr-FR" sz="4800" dirty="0">
                <a:latin typeface="HelveticaNeueLT Std Cn" panose="020B0506030502030204" pitchFamily="34" charset="0"/>
              </a:rPr>
              <a:t>en entrée de ville de Montech, Castelsarrasin (14 km) et Montauban (16km). </a:t>
            </a:r>
            <a:endParaRPr lang="fr-FR" sz="4800" dirty="0" smtClean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fr-FR" sz="4800" b="1" dirty="0" smtClean="0">
                <a:latin typeface="HelveticaNeueLT Std Cn" panose="020B0506030502030204" pitchFamily="34" charset="0"/>
              </a:rPr>
              <a:t>Contexte particulier du site et enjeux </a:t>
            </a:r>
            <a:r>
              <a:rPr lang="fr-FR" sz="4800" dirty="0" smtClean="0">
                <a:latin typeface="HelveticaNeueLT Std Cn" panose="020B0506030502030204" pitchFamily="34" charset="0"/>
              </a:rPr>
              <a:t>:</a:t>
            </a:r>
          </a:p>
          <a:p>
            <a:pPr algn="l">
              <a:lnSpc>
                <a:spcPct val="120000"/>
              </a:lnSpc>
            </a:pPr>
            <a:r>
              <a:rPr lang="fr-FR" sz="4800" dirty="0" smtClean="0">
                <a:latin typeface="HelveticaNeueLT Std Cn" panose="020B0506030502030204" pitchFamily="34" charset="0"/>
              </a:rPr>
              <a:t>La maison éclusière 11 est intégrée dans le site touristique de la pente d’eau de Montech. Cadre calme et champêtre entre plaines agricoles.</a:t>
            </a:r>
            <a:endParaRPr lang="fr-FR" sz="4800" dirty="0">
              <a:latin typeface="HelveticaNeueLT Std Cn" panose="020B0506030502030204" pitchFamily="34" charset="0"/>
            </a:endParaRPr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17" y="716761"/>
            <a:ext cx="639307" cy="59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717" y="1443883"/>
            <a:ext cx="3276403" cy="19516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461" y="4387788"/>
            <a:ext cx="3279815" cy="16830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15" y="6896099"/>
            <a:ext cx="3295109" cy="16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1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CBAB8-8CED-4ED6-9E95-04F5C535BD94}"/>
              </a:ext>
            </a:extLst>
          </p:cNvPr>
          <p:cNvSpPr/>
          <p:nvPr/>
        </p:nvSpPr>
        <p:spPr>
          <a:xfrm>
            <a:off x="138896" y="104172"/>
            <a:ext cx="6574042" cy="8924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s notes 2">
            <a:extLst>
              <a:ext uri="{FF2B5EF4-FFF2-40B4-BE49-F238E27FC236}">
                <a16:creationId xmlns:a16="http://schemas.microsoft.com/office/drawing/2014/main" id="{342E081C-D0A3-4CC4-82B0-99EF62812EB9}"/>
              </a:ext>
            </a:extLst>
          </p:cNvPr>
          <p:cNvSpPr txBox="1">
            <a:spLocks/>
          </p:cNvSpPr>
          <p:nvPr/>
        </p:nvSpPr>
        <p:spPr>
          <a:xfrm>
            <a:off x="230720" y="3446800"/>
            <a:ext cx="3077367" cy="13061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FAISABILITÉ</a:t>
            </a:r>
            <a:r>
              <a:rPr lang="fr-FR" b="1" dirty="0">
                <a:latin typeface="HelveticaNeueLT Std Cn" panose="020B0506030502030204" pitchFamily="34" charset="0"/>
              </a:rPr>
              <a:t> </a:t>
            </a:r>
          </a:p>
          <a:p>
            <a:endParaRPr lang="fr-FR" sz="700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remise en état et interventions nécessaires 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Travaux d’aménagement intérieur</a:t>
            </a:r>
          </a:p>
          <a:p>
            <a:endParaRPr lang="fr-FR" sz="600" dirty="0" smtClean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sp>
        <p:nvSpPr>
          <p:cNvPr id="9" name="Espace réservé des notes 2">
            <a:extLst>
              <a:ext uri="{FF2B5EF4-FFF2-40B4-BE49-F238E27FC236}">
                <a16:creationId xmlns:a16="http://schemas.microsoft.com/office/drawing/2014/main" id="{EFC54BD2-3F96-4DEE-B473-A7D256AD83E2}"/>
              </a:ext>
            </a:extLst>
          </p:cNvPr>
          <p:cNvSpPr txBox="1">
            <a:spLocks/>
          </p:cNvSpPr>
          <p:nvPr/>
        </p:nvSpPr>
        <p:spPr>
          <a:xfrm>
            <a:off x="230719" y="5402541"/>
            <a:ext cx="3077367" cy="30588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PROGRAMMATION</a:t>
            </a:r>
            <a:r>
              <a:rPr lang="fr-FR" b="1" dirty="0">
                <a:latin typeface="HelveticaNeueLT Std Cn" panose="020B0506030502030204" pitchFamily="34" charset="0"/>
              </a:rPr>
              <a:t> 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occupation actuelle  :  </a:t>
            </a:r>
            <a:r>
              <a:rPr lang="fr-FR" dirty="0" smtClean="0">
                <a:latin typeface="HelveticaNeueLT Std Cn" panose="020B0506030502030204" pitchFamily="34" charset="0"/>
              </a:rPr>
              <a:t>partiellement occupée (cave/garage/accès pontons)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programme futur potentiel : COT activité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Restauration  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Équipements </a:t>
            </a:r>
            <a:r>
              <a:rPr lang="fr-FR" dirty="0">
                <a:latin typeface="HelveticaNeueLT Std Cn" panose="020B0506030502030204" pitchFamily="34" charset="0"/>
              </a:rPr>
              <a:t>et services d’itinérance </a:t>
            </a:r>
            <a:r>
              <a:rPr lang="fr-FR" dirty="0" smtClean="0">
                <a:latin typeface="HelveticaNeueLT Std Cn" panose="020B0506030502030204" pitchFamily="34" charset="0"/>
              </a:rPr>
              <a:t> 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700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attractivité et transformation </a:t>
            </a:r>
            <a:r>
              <a:rPr lang="fr-FR" b="1" dirty="0" smtClean="0">
                <a:latin typeface="HelveticaNeueLT Std Cn" panose="020B0506030502030204" pitchFamily="34" charset="0"/>
              </a:rPr>
              <a:t>possibles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Idéalement située sur le site de la pente d’eau de Montech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sz="700" b="1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site valorisé de </a:t>
            </a:r>
            <a:r>
              <a:rPr lang="fr-FR" dirty="0">
                <a:latin typeface="HelveticaNeueLT Std Cn" panose="020B0506030502030204" pitchFamily="34" charset="0"/>
              </a:rPr>
              <a:t>la pente d’eau de </a:t>
            </a:r>
            <a:r>
              <a:rPr lang="fr-FR" dirty="0" smtClean="0">
                <a:latin typeface="HelveticaNeueLT Std Cn" panose="020B0506030502030204" pitchFamily="34" charset="0"/>
              </a:rPr>
              <a:t>Montech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HelveticaNeueLT Std Cn" panose="020B0506030502030204" pitchFamily="34" charset="0"/>
            </a:endParaRPr>
          </a:p>
        </p:txBody>
      </p:sp>
      <p:sp>
        <p:nvSpPr>
          <p:cNvPr id="11" name="Espace réservé des notes 2">
            <a:extLst>
              <a:ext uri="{FF2B5EF4-FFF2-40B4-BE49-F238E27FC236}">
                <a16:creationId xmlns:a16="http://schemas.microsoft.com/office/drawing/2014/main" id="{6BE5883F-C5BA-4B59-B6BB-1AE2D80046B8}"/>
              </a:ext>
            </a:extLst>
          </p:cNvPr>
          <p:cNvSpPr txBox="1">
            <a:spLocks/>
          </p:cNvSpPr>
          <p:nvPr/>
        </p:nvSpPr>
        <p:spPr>
          <a:xfrm>
            <a:off x="230720" y="222544"/>
            <a:ext cx="3077367" cy="30968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REGLEMENTATIONS</a:t>
            </a:r>
          </a:p>
          <a:p>
            <a:endParaRPr lang="fr-FR" sz="900" b="1" dirty="0">
              <a:latin typeface="HelveticaNeueLT Std Cn" panose="020B0506030502030204" pitchFamily="34" charset="0"/>
            </a:endParaRPr>
          </a:p>
          <a:p>
            <a:r>
              <a:rPr lang="fr-FR" sz="1200" b="1" dirty="0">
                <a:latin typeface="HelveticaNeueLT Std Cn" panose="020B0506030502030204" pitchFamily="34" charset="0"/>
              </a:rPr>
              <a:t>PLU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latin typeface="HelveticaNeueLT Std Cn" panose="020B0506030502030204" pitchFamily="34" charset="0"/>
              </a:rPr>
              <a:t>zone Nt (naturelle touristique) ; </a:t>
            </a:r>
            <a:r>
              <a:rPr lang="fr-FR" sz="1200" dirty="0">
                <a:latin typeface="HelveticaNeueLT Std Cn" panose="020B0506030502030204" pitchFamily="34" charset="0"/>
              </a:rPr>
              <a:t>sont autorisés l'aménagement, la restauration et l'extension des constructions existantes dans la limite de </a:t>
            </a:r>
            <a:r>
              <a:rPr lang="fr-FR" sz="1200" dirty="0" smtClean="0">
                <a:latin typeface="HelveticaNeueLT Std Cn" panose="020B0506030502030204" pitchFamily="34" charset="0"/>
              </a:rPr>
              <a:t>20% </a:t>
            </a:r>
            <a:r>
              <a:rPr lang="fr-FR" sz="1200" dirty="0">
                <a:latin typeface="HelveticaNeueLT Std Cn" panose="020B0506030502030204" pitchFamily="34" charset="0"/>
              </a:rPr>
              <a:t>de la surface de </a:t>
            </a:r>
            <a:r>
              <a:rPr lang="fr-FR" sz="1200" dirty="0" smtClean="0">
                <a:latin typeface="HelveticaNeueLT Std Cn" panose="020B0506030502030204" pitchFamily="34" charset="0"/>
              </a:rPr>
              <a:t>plancher, </a:t>
            </a:r>
            <a:r>
              <a:rPr lang="fr-FR" sz="1200" dirty="0">
                <a:latin typeface="HelveticaNeueLT Std Cn" panose="020B0506030502030204" pitchFamily="34" charset="0"/>
              </a:rPr>
              <a:t>les constructions et installations liées au projet d’aménagement de la pente d’eau de Montech, y compris les extensions des bâtiments </a:t>
            </a:r>
            <a:r>
              <a:rPr lang="fr-FR" sz="1200" dirty="0" smtClean="0">
                <a:latin typeface="HelveticaNeueLT Std Cn" panose="020B0506030502030204" pitchFamily="34" charset="0"/>
              </a:rPr>
              <a:t>existants </a:t>
            </a:r>
            <a:r>
              <a:rPr lang="fr-FR" sz="1200" dirty="0">
                <a:latin typeface="HelveticaNeueLT Std Cn" panose="020B0506030502030204" pitchFamily="34" charset="0"/>
              </a:rPr>
              <a:t>sans limite de </a:t>
            </a:r>
            <a:r>
              <a:rPr lang="fr-FR" sz="1200" dirty="0" smtClean="0">
                <a:latin typeface="HelveticaNeueLT Std Cn" panose="020B0506030502030204" pitchFamily="34" charset="0"/>
              </a:rPr>
              <a:t>surface; sont autorisées </a:t>
            </a:r>
            <a:r>
              <a:rPr lang="fr-FR" sz="1200" dirty="0">
                <a:latin typeface="HelveticaNeueLT Std Cn" panose="020B0506030502030204" pitchFamily="34" charset="0"/>
              </a:rPr>
              <a:t>les constructions et installations à condition qu’elles soient directement liées à la vocation touristique et de loisirs du secteur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600" b="1" dirty="0">
              <a:latin typeface="HelveticaNeueLT Std Cn" panose="020B0506030502030204" pitchFamily="34" charset="0"/>
            </a:endParaRPr>
          </a:p>
          <a:p>
            <a:r>
              <a:rPr lang="fr-FR" sz="1200" b="1" dirty="0">
                <a:latin typeface="HelveticaNeueLT Std Cn" panose="020B0506030502030204" pitchFamily="34" charset="0"/>
              </a:rPr>
              <a:t>PPRI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latin typeface="HelveticaNeueLT Std Cn" panose="020B0506030502030204" pitchFamily="34" charset="0"/>
              </a:rPr>
              <a:t>hors zone inondable </a:t>
            </a:r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917" y="222544"/>
            <a:ext cx="3213385" cy="18130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917" y="2035638"/>
            <a:ext cx="3127837" cy="201608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589" y="6974154"/>
            <a:ext cx="3169166" cy="161653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909" y="4301151"/>
            <a:ext cx="3164899" cy="24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630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3657</TotalTime>
  <Words>311</Words>
  <Application>Microsoft Office PowerPoint</Application>
  <PresentationFormat>Affichage à l'écran (4:3)</PresentationFormat>
  <Paragraphs>54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HelveticaNeueLT Std</vt:lpstr>
      <vt:lpstr>HelveticaNeueLT Std Cn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tom 20</dc:creator>
  <cp:lastModifiedBy>DELSENY Danièle, VNF/DT Sud-Ouest/SDEV/UIMMO</cp:lastModifiedBy>
  <cp:revision>216</cp:revision>
  <dcterms:created xsi:type="dcterms:W3CDTF">2020-03-05T15:12:39Z</dcterms:created>
  <dcterms:modified xsi:type="dcterms:W3CDTF">2023-04-26T15:14:25Z</dcterms:modified>
</cp:coreProperties>
</file>