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0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37785" y="251374"/>
            <a:ext cx="64719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SITE 1 - MOULIN </a:t>
            </a:r>
            <a:r>
              <a:rPr lang="fr-FR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DE MAZÉRAC, </a:t>
            </a:r>
            <a:r>
              <a:rPr lang="fr-FR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CASTETS-EN-DORTHE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(33)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15" name="Espace réservé des notes 2">
            <a:extLst>
              <a:ext uri="{FF2B5EF4-FFF2-40B4-BE49-F238E27FC236}">
                <a16:creationId xmlns:a16="http://schemas.microsoft.com/office/drawing/2014/main" id="{D9387C60-2741-4919-B969-A03FEC4FFE87}"/>
              </a:ext>
            </a:extLst>
          </p:cNvPr>
          <p:cNvSpPr txBox="1">
            <a:spLocks/>
          </p:cNvSpPr>
          <p:nvPr/>
        </p:nvSpPr>
        <p:spPr>
          <a:xfrm>
            <a:off x="237785" y="799264"/>
            <a:ext cx="3077367" cy="23735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12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1500" b="1" dirty="0">
                <a:latin typeface="HelveticaNeueLT Std Cn" panose="020B0506030502030204" pitchFamily="34" charset="0"/>
              </a:rPr>
              <a:t>L</a:t>
            </a:r>
            <a:r>
              <a:rPr lang="fr-FR" sz="1500" b="1" dirty="0" smtClean="0">
                <a:latin typeface="HelveticaNeueLT Std Cn" panose="020B0506030502030204" pitchFamily="34" charset="0"/>
              </a:rPr>
              <a:t>ocalisation </a:t>
            </a:r>
            <a:endParaRPr lang="fr-FR" sz="15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1200" dirty="0">
                <a:latin typeface="HelveticaNeueLT Std Cn" panose="020B0506030502030204" pitchFamily="34" charset="0"/>
              </a:rPr>
              <a:t>En périphérie </a:t>
            </a:r>
            <a:r>
              <a:rPr lang="fr-FR" sz="1200" dirty="0" smtClean="0">
                <a:latin typeface="HelveticaNeueLT Std Cn" panose="020B0506030502030204" pitchFamily="34" charset="0"/>
              </a:rPr>
              <a:t>Est </a:t>
            </a:r>
            <a:r>
              <a:rPr lang="fr-FR" sz="1200" dirty="0">
                <a:latin typeface="HelveticaNeueLT Std Cn" panose="020B0506030502030204" pitchFamily="34" charset="0"/>
              </a:rPr>
              <a:t>du village de </a:t>
            </a:r>
            <a:r>
              <a:rPr lang="fr-FR" sz="1200" dirty="0" smtClean="0">
                <a:latin typeface="HelveticaNeueLT Std Cn" panose="020B0506030502030204" pitchFamily="34" charset="0"/>
              </a:rPr>
              <a:t>Castets-et-Castillon </a:t>
            </a:r>
            <a:r>
              <a:rPr lang="fr-FR" sz="1200" dirty="0">
                <a:latin typeface="HelveticaNeueLT Std Cn" panose="020B0506030502030204" pitchFamily="34" charset="0"/>
              </a:rPr>
              <a:t>(</a:t>
            </a:r>
            <a:r>
              <a:rPr lang="fr-FR" sz="1200" dirty="0" smtClean="0">
                <a:latin typeface="HelveticaNeueLT Std Cn" panose="020B0506030502030204" pitchFamily="34" charset="0"/>
              </a:rPr>
              <a:t>1454 </a:t>
            </a:r>
            <a:r>
              <a:rPr lang="fr-FR" sz="1200" dirty="0">
                <a:latin typeface="HelveticaNeueLT Std Cn" panose="020B0506030502030204" pitchFamily="34" charset="0"/>
              </a:rPr>
              <a:t>habitants), à 15 minutes à pied du cœur de bourg. </a:t>
            </a:r>
            <a:endParaRPr lang="fr-FR" sz="1200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1500" b="1" dirty="0" smtClean="0">
                <a:latin typeface="HelveticaNeueLT Std Cn" panose="020B0506030502030204" pitchFamily="34" charset="0"/>
              </a:rPr>
              <a:t>Contexte </a:t>
            </a:r>
            <a:r>
              <a:rPr lang="fr-FR" sz="1500" b="1" dirty="0">
                <a:latin typeface="HelveticaNeueLT Std Cn" panose="020B0506030502030204" pitchFamily="34" charset="0"/>
              </a:rPr>
              <a:t>particulier du site et enjeux </a:t>
            </a:r>
            <a:r>
              <a:rPr lang="fr-FR" sz="1500" b="1" dirty="0" smtClean="0">
                <a:latin typeface="HelveticaNeueLT Std Cn" panose="020B0506030502030204" pitchFamily="34" charset="0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fr-FR" sz="1200" dirty="0" smtClean="0">
                <a:latin typeface="HelveticaNeueLT Std Cn" panose="020B0506030502030204" pitchFamily="34" charset="0"/>
              </a:rPr>
              <a:t>Point de départ des terres et vignobles Bordelais, itinérance sur le canal et la Garonne. </a:t>
            </a:r>
            <a:endParaRPr lang="fr-FR" sz="1200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50087" y="3272010"/>
            <a:ext cx="3065065" cy="56206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  <a:endParaRPr lang="fr-FR" b="1" dirty="0">
              <a:solidFill>
                <a:srgbClr val="FF0066"/>
              </a:solidFill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bâti 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typologie : </a:t>
            </a:r>
            <a:r>
              <a:rPr lang="fr-FR" dirty="0" err="1" smtClean="0">
                <a:latin typeface="HelveticaNeueLT Std Cn" panose="020B0506030502030204" pitchFamily="34" charset="0"/>
              </a:rPr>
              <a:t>Rez</a:t>
            </a:r>
            <a:r>
              <a:rPr lang="fr-FR" dirty="0" smtClean="0">
                <a:latin typeface="HelveticaNeueLT Std Cn" panose="020B0506030502030204" pitchFamily="34" charset="0"/>
              </a:rPr>
              <a:t>-</a:t>
            </a:r>
            <a:r>
              <a:rPr lang="fr-FR" dirty="0" err="1" smtClean="0">
                <a:latin typeface="HelveticaNeueLT Std Cn" panose="020B0506030502030204" pitchFamily="34" charset="0"/>
              </a:rPr>
              <a:t>de-Canal</a:t>
            </a:r>
            <a:r>
              <a:rPr lang="fr-FR" dirty="0" smtClean="0">
                <a:latin typeface="HelveticaNeueLT Std Cn" panose="020B0506030502030204" pitchFamily="34" charset="0"/>
              </a:rPr>
              <a:t> et R+1</a:t>
            </a: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u="sng" dirty="0" smtClean="0">
                <a:latin typeface="HelveticaNeueLT Std Cn" panose="020B0506030502030204" pitchFamily="34" charset="0"/>
              </a:rPr>
              <a:t>Seul le niveau </a:t>
            </a:r>
            <a:r>
              <a:rPr lang="fr-FR" b="1" u="sng" dirty="0" err="1" smtClean="0">
                <a:latin typeface="HelveticaNeueLT Std Cn" panose="020B0506030502030204" pitchFamily="34" charset="0"/>
              </a:rPr>
              <a:t>rez</a:t>
            </a:r>
            <a:r>
              <a:rPr lang="fr-FR" b="1" u="sng" dirty="0" smtClean="0">
                <a:latin typeface="HelveticaNeueLT Std Cn" panose="020B0506030502030204" pitchFamily="34" charset="0"/>
              </a:rPr>
              <a:t>-</a:t>
            </a:r>
            <a:r>
              <a:rPr lang="fr-FR" b="1" u="sng" dirty="0" err="1" smtClean="0">
                <a:latin typeface="HelveticaNeueLT Std Cn" panose="020B0506030502030204" pitchFamily="34" charset="0"/>
              </a:rPr>
              <a:t>de-Canal</a:t>
            </a:r>
            <a:r>
              <a:rPr lang="fr-FR" b="1" u="sng" dirty="0" smtClean="0">
                <a:latin typeface="HelveticaNeueLT Std Cn" panose="020B0506030502030204" pitchFamily="34" charset="0"/>
              </a:rPr>
              <a:t> est concerné par cet appel à projet, </a:t>
            </a:r>
            <a:r>
              <a:rPr lang="fr-FR" dirty="0" smtClean="0">
                <a:latin typeface="HelveticaNeueLT Std Cn" panose="020B0506030502030204" pitchFamily="34" charset="0"/>
              </a:rPr>
              <a:t>même si, à terme, l’ensemble du bâtiment accueillera une ou plusieurs activités (phasage possible)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Surface bâti mis à disposition  (</a:t>
            </a:r>
            <a:r>
              <a:rPr lang="fr-FR" b="1" dirty="0" err="1" smtClean="0">
                <a:latin typeface="HelveticaNeueLT Std Cn" panose="020B0506030502030204" pitchFamily="34" charset="0"/>
              </a:rPr>
              <a:t>Rez</a:t>
            </a:r>
            <a:r>
              <a:rPr lang="fr-FR" b="1" dirty="0" smtClean="0">
                <a:latin typeface="HelveticaNeueLT Std Cn" panose="020B0506030502030204" pitchFamily="34" charset="0"/>
              </a:rPr>
              <a:t>-</a:t>
            </a:r>
            <a:r>
              <a:rPr lang="fr-FR" b="1" dirty="0" err="1" smtClean="0">
                <a:latin typeface="HelveticaNeueLT Std Cn" panose="020B0506030502030204" pitchFamily="34" charset="0"/>
              </a:rPr>
              <a:t>de-Canal</a:t>
            </a:r>
            <a:r>
              <a:rPr lang="fr-FR" b="1" dirty="0" smtClean="0">
                <a:latin typeface="HelveticaNeueLT Std Cn" panose="020B0506030502030204" pitchFamily="34" charset="0"/>
              </a:rPr>
              <a:t>) </a:t>
            </a:r>
            <a:r>
              <a:rPr lang="fr-FR" dirty="0" smtClean="0">
                <a:latin typeface="HelveticaNeueLT Std Cn" panose="020B0506030502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 20 m x 8,75 m soit 175 </a:t>
            </a:r>
            <a:r>
              <a:rPr lang="fr-FR" dirty="0" smtClean="0">
                <a:latin typeface="HelveticaNeueLT Std Cn" panose="020B0506030502030204" pitchFamily="34" charset="0"/>
              </a:rPr>
              <a:t>m²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Superficie du foncier et plan d’eau </a:t>
            </a:r>
            <a:r>
              <a:rPr lang="fr-FR" dirty="0" smtClean="0">
                <a:latin typeface="HelveticaNeueLT Std Cn" panose="020B0506030502030204" pitchFamily="34" charset="0"/>
              </a:rPr>
              <a:t>: à définir en fonction du projet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dirty="0">
                <a:latin typeface="HelveticaNeueLT Std Cn" panose="020B0506030502030204" pitchFamily="34" charset="0"/>
              </a:rPr>
              <a:t> </a:t>
            </a:r>
          </a:p>
          <a:p>
            <a:r>
              <a:rPr lang="fr-FR" b="1" dirty="0">
                <a:latin typeface="HelveticaNeueLT Std Cn" panose="020B0506030502030204" pitchFamily="34" charset="0"/>
              </a:rPr>
              <a:t>état : </a:t>
            </a:r>
            <a:endParaRPr lang="fr-FR" b="1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ensemble </a:t>
            </a:r>
            <a:r>
              <a:rPr lang="fr-FR" dirty="0">
                <a:latin typeface="HelveticaNeueLT Std Cn" panose="020B0506030502030204" pitchFamily="34" charset="0"/>
              </a:rPr>
              <a:t>dans un état </a:t>
            </a:r>
            <a:r>
              <a:rPr lang="fr-FR" dirty="0" smtClean="0">
                <a:latin typeface="HelveticaNeueLT Std Cn" panose="020B0506030502030204" pitchFamily="34" charset="0"/>
              </a:rPr>
              <a:t>dégradé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t</a:t>
            </a:r>
            <a:r>
              <a:rPr lang="fr-FR" dirty="0" smtClean="0">
                <a:latin typeface="HelveticaNeueLT Std Cn" panose="020B0506030502030204" pitchFamily="34" charset="0"/>
              </a:rPr>
              <a:t>oiture en bon état 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qualité architecturale et paysagère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réelle valeur patrimoniale : ancien moulin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g</a:t>
            </a:r>
            <a:r>
              <a:rPr lang="fr-FR" dirty="0" smtClean="0">
                <a:latin typeface="HelveticaNeueLT Std Cn" panose="020B0506030502030204" pitchFamily="34" charset="0"/>
              </a:rPr>
              <a:t>rands volumes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beau </a:t>
            </a:r>
            <a:r>
              <a:rPr lang="fr-FR" dirty="0">
                <a:latin typeface="HelveticaNeueLT Std Cn" panose="020B0506030502030204" pitchFamily="34" charset="0"/>
              </a:rPr>
              <a:t>paysage, belle partie du canal (arbres, verdure)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contraintes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nuisances </a:t>
            </a:r>
            <a:r>
              <a:rPr lang="fr-FR" dirty="0">
                <a:latin typeface="HelveticaNeueLT Std Cn" panose="020B0506030502030204" pitchFamily="34" charset="0"/>
              </a:rPr>
              <a:t>de la RD 226 longeant le bâti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s</a:t>
            </a:r>
            <a:r>
              <a:rPr lang="fr-FR" dirty="0" smtClean="0">
                <a:latin typeface="HelveticaNeueLT Std Cn" panose="020B0506030502030204" pitchFamily="34" charset="0"/>
              </a:rPr>
              <a:t>tationnement à créer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  <p:pic>
        <p:nvPicPr>
          <p:cNvPr id="3" name="Image 2" descr="Une image contenant extérieur, bâtiment, route, herbe&#10;&#10;Description générée automatiquement">
            <a:extLst>
              <a:ext uri="{FF2B5EF4-FFF2-40B4-BE49-F238E27FC236}">
                <a16:creationId xmlns:a16="http://schemas.microsoft.com/office/drawing/2014/main" id="{F89D43A4-7073-4769-889C-39B01F0C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8"/>
          <a:stretch/>
        </p:blipFill>
        <p:spPr>
          <a:xfrm>
            <a:off x="3413788" y="2991367"/>
            <a:ext cx="3206251" cy="1820977"/>
          </a:xfrm>
          <a:prstGeom prst="rect">
            <a:avLst/>
          </a:prstGeom>
        </p:spPr>
      </p:pic>
      <p:pic>
        <p:nvPicPr>
          <p:cNvPr id="6" name="Image 5" descr="Une image contenant vert&#10;&#10;Description générée automatiquement">
            <a:extLst>
              <a:ext uri="{FF2B5EF4-FFF2-40B4-BE49-F238E27FC236}">
                <a16:creationId xmlns:a16="http://schemas.microsoft.com/office/drawing/2014/main" id="{B2863230-FC42-44D0-B010-33E0D913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17" y="793845"/>
            <a:ext cx="3181995" cy="2109173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86" y="199542"/>
            <a:ext cx="616142" cy="5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52" y="210342"/>
            <a:ext cx="578860" cy="5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538872" y="8784905"/>
            <a:ext cx="1223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070C0"/>
                </a:solidFill>
              </a:rPr>
              <a:t>MAJ le 12/12/22 DD</a:t>
            </a:r>
            <a:endParaRPr lang="fr-FR" sz="8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917" y="4900693"/>
            <a:ext cx="3194122" cy="35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7786" y="2645734"/>
            <a:ext cx="3077367" cy="23007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importants travaux de </a:t>
            </a:r>
            <a:r>
              <a:rPr lang="fr-FR" dirty="0" smtClean="0">
                <a:latin typeface="HelveticaNeueLT Std Cn" panose="020B0506030502030204" pitchFamily="34" charset="0"/>
              </a:rPr>
              <a:t>rénovation et d’aménagement à prévoir, selon projet(s)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réalisés ou en cours de réalisation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2022 : menuiseries (portes, fenêtres) en </a:t>
            </a:r>
            <a:r>
              <a:rPr lang="fr-FR" dirty="0" err="1" smtClean="0">
                <a:latin typeface="HelveticaNeueLT Std Cn" panose="020B0506030502030204" pitchFamily="34" charset="0"/>
              </a:rPr>
              <a:t>rez</a:t>
            </a:r>
            <a:r>
              <a:rPr lang="fr-FR" dirty="0" smtClean="0">
                <a:latin typeface="HelveticaNeueLT Std Cn" panose="020B0506030502030204" pitchFamily="34" charset="0"/>
              </a:rPr>
              <a:t>-</a:t>
            </a:r>
            <a:r>
              <a:rPr lang="fr-FR" dirty="0" err="1" smtClean="0">
                <a:latin typeface="HelveticaNeueLT Std Cn" panose="020B0506030502030204" pitchFamily="34" charset="0"/>
              </a:rPr>
              <a:t>de-canal</a:t>
            </a:r>
            <a:r>
              <a:rPr lang="fr-FR" dirty="0" smtClean="0">
                <a:latin typeface="HelveticaNeueLT Std Cn" panose="020B0506030502030204" pitchFamily="34" charset="0"/>
              </a:rPr>
              <a:t>, consolidation structure intérieure, réfection plancher niveau 0 (route)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2023-2025 : menuiseries niveaux 0 et </a:t>
            </a:r>
            <a:r>
              <a:rPr lang="fr-FR" smtClean="0">
                <a:latin typeface="HelveticaNeueLT Std Cn" panose="020B0506030502030204" pitchFamily="34" charset="0"/>
              </a:rPr>
              <a:t>1 </a:t>
            </a:r>
            <a:r>
              <a:rPr lang="fr-FR">
                <a:latin typeface="HelveticaNeueLT Std Cn" panose="020B0506030502030204" pitchFamily="34" charset="0"/>
              </a:rPr>
              <a:t>(</a:t>
            </a:r>
            <a:r>
              <a:rPr lang="fr-FR" smtClean="0">
                <a:latin typeface="HelveticaNeueLT Std Cn" panose="020B0506030502030204" pitchFamily="34" charset="0"/>
              </a:rPr>
              <a:t>étage), </a:t>
            </a:r>
            <a:r>
              <a:rPr lang="fr-FR" dirty="0" smtClean="0">
                <a:latin typeface="HelveticaNeueLT Std Cn" panose="020B0506030502030204" pitchFamily="34" charset="0"/>
              </a:rPr>
              <a:t>plancher niveau 1, assainissement, parking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0718" y="5083816"/>
            <a:ext cx="3077367" cy="3608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actuelle  : </a:t>
            </a:r>
            <a:r>
              <a:rPr lang="fr-FR" dirty="0">
                <a:latin typeface="HelveticaNeueLT Std Cn" panose="020B0506030502030204" pitchFamily="34" charset="0"/>
              </a:rPr>
              <a:t>vacant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Programme futur potentiel</a:t>
            </a:r>
            <a:endParaRPr lang="fr-FR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Activités nautiques et de loisirs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Potentiel </a:t>
            </a:r>
            <a:r>
              <a:rPr lang="fr-FR" dirty="0" smtClean="0">
                <a:latin typeface="HelveticaNeueLT Std Cn" panose="020B0506030502030204" pitchFamily="34" charset="0"/>
              </a:rPr>
              <a:t>pour chambres, </a:t>
            </a:r>
            <a:r>
              <a:rPr lang="fr-FR" dirty="0">
                <a:latin typeface="HelveticaNeueLT Std Cn" panose="020B0506030502030204" pitchFamily="34" charset="0"/>
              </a:rPr>
              <a:t>restauration, séminaire, </a:t>
            </a:r>
            <a:r>
              <a:rPr lang="fr-FR" dirty="0" smtClean="0">
                <a:latin typeface="HelveticaNeueLT Std Cn" panose="020B0506030502030204" pitchFamily="34" charset="0"/>
              </a:rPr>
              <a:t>expositions, ….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Environnement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dirty="0">
                <a:latin typeface="HelveticaNeueLT Std Cn" panose="020B0506030502030204" pitchFamily="34" charset="0"/>
              </a:rPr>
              <a:t>Champs cultivés et forêt au nord, de l'autre côté du canal. Champs et production d'une pépinière au </a:t>
            </a:r>
            <a:r>
              <a:rPr lang="fr-FR" dirty="0" smtClean="0">
                <a:latin typeface="HelveticaNeueLT Std Cn" panose="020B0506030502030204" pitchFamily="34" charset="0"/>
              </a:rPr>
              <a:t>sud.</a:t>
            </a:r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44851" y="289395"/>
            <a:ext cx="3077367" cy="2218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zone UT </a:t>
            </a:r>
            <a:r>
              <a:rPr lang="fr-FR" sz="1200" dirty="0">
                <a:latin typeface="HelveticaNeueLT Std Cn" panose="020B0506030502030204" pitchFamily="34" charset="0"/>
              </a:rPr>
              <a:t>; des activités économiques liées au tourisme peuvent se développer ; accueil spécifique d’installations et de bâtiments à destination d’hébergement hôtelier, de commerce, d’artisanat et </a:t>
            </a:r>
            <a:r>
              <a:rPr lang="fr-FR" sz="1200" dirty="0" smtClean="0">
                <a:latin typeface="HelveticaNeueLT Std Cn" panose="020B0506030502030204" pitchFamily="34" charset="0"/>
              </a:rPr>
              <a:t>d’entrepôts. Sont </a:t>
            </a:r>
            <a:r>
              <a:rPr lang="fr-FR" sz="1200" dirty="0">
                <a:latin typeface="HelveticaNeueLT Std Cn" panose="020B0506030502030204" pitchFamily="34" charset="0"/>
              </a:rPr>
              <a:t>interdits : industrie / habitation / bureaux</a:t>
            </a:r>
            <a:endParaRPr lang="fr-FR" sz="1200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HelveticaNeueLT Std Cn" panose="020B0506030502030204" pitchFamily="34" charset="0"/>
              </a:rPr>
              <a:t>hors zone inondable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sz="1100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C8795F-5D63-472D-8996-1B4A539358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04" y="289395"/>
            <a:ext cx="3193415" cy="58197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5917" y="6306339"/>
            <a:ext cx="3181302" cy="23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258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d’origine du </a:t>
            </a:r>
            <a:r>
              <a:rPr lang="fr-FR" dirty="0" err="1" smtClean="0"/>
              <a:t>rez</a:t>
            </a:r>
            <a:r>
              <a:rPr lang="fr-FR" dirty="0" smtClean="0"/>
              <a:t>-</a:t>
            </a:r>
            <a:r>
              <a:rPr lang="fr-FR" dirty="0" err="1" smtClean="0"/>
              <a:t>de-canal</a:t>
            </a:r>
            <a:r>
              <a:rPr lang="fr-FR" dirty="0" smtClean="0"/>
              <a:t> </a:t>
            </a:r>
            <a:r>
              <a:rPr lang="fr-FR" sz="2200" dirty="0" smtClean="0"/>
              <a:t>(les cloisons ont été supprimées)</a:t>
            </a:r>
            <a:endParaRPr lang="fr-FR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65" y="1310908"/>
            <a:ext cx="5233011" cy="7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3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350</Words>
  <Application>Microsoft Office PowerPoint</Application>
  <PresentationFormat>Affichage à l'écran (4:3)</PresentationFormat>
  <Paragraphs>61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Plan d’origine du rez-de-canal (les cloisons ont été supprimées)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80</cp:revision>
  <dcterms:created xsi:type="dcterms:W3CDTF">2020-03-05T15:12:39Z</dcterms:created>
  <dcterms:modified xsi:type="dcterms:W3CDTF">2022-12-14T09:01:49Z</dcterms:modified>
</cp:coreProperties>
</file>