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20" initials="t2" lastIdx="1" clrIdx="0">
    <p:extLst>
      <p:ext uri="{19B8F6BF-5375-455C-9EA6-DF929625EA0E}">
        <p15:presenceInfo xmlns:p15="http://schemas.microsoft.com/office/powerpoint/2012/main" userId="tom 2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1536" y="-2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2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49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33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93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04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39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4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53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35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3DAC-60A3-431A-94F1-1452CD0880C3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4CDF-AE6D-4BD3-B969-9A132A7EF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53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A82713-4D95-4866-8FCA-B0C41EB233E3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BCE5B-C922-443C-8121-41FC26F0FD8E}"/>
              </a:ext>
            </a:extLst>
          </p:cNvPr>
          <p:cNvSpPr/>
          <p:nvPr/>
        </p:nvSpPr>
        <p:spPr>
          <a:xfrm>
            <a:off x="237785" y="251374"/>
            <a:ext cx="6471999" cy="40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SITE 3 - ME </a:t>
            </a:r>
            <a:r>
              <a:rPr lang="fr-FR" b="1" dirty="0">
                <a:solidFill>
                  <a:srgbClr val="000000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DU MAS D’AGENAIS N°44, </a:t>
            </a:r>
            <a:r>
              <a:rPr lang="fr-FR" b="1" dirty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Le Mas D’Agenais </a:t>
            </a:r>
            <a:r>
              <a:rPr lang="fr-FR" b="1" dirty="0" smtClean="0">
                <a:solidFill>
                  <a:srgbClr val="696A6C"/>
                </a:solidFill>
                <a:latin typeface="HelveticaNeueLT Std Cn" panose="020B0506030502030204" pitchFamily="34" charset="0"/>
                <a:ea typeface="Calibri" panose="020F0502020204030204" pitchFamily="34" charset="0"/>
                <a:cs typeface="HelveticaNeueLT Std Cn" panose="020B0506030502030204" pitchFamily="34" charset="0"/>
              </a:rPr>
              <a:t>(47)</a:t>
            </a:r>
            <a:endParaRPr lang="fr-FR" b="1" dirty="0">
              <a:solidFill>
                <a:srgbClr val="000000"/>
              </a:solidFill>
              <a:latin typeface="HelveticaNeueLT Std Cn" panose="020B0506030502030204" pitchFamily="34" charset="0"/>
              <a:ea typeface="Calibri" panose="020F0502020204030204" pitchFamily="34" charset="0"/>
              <a:cs typeface="HelveticaNeueLT Std Cn" panose="020B0506030502030204" pitchFamily="34" charset="0"/>
            </a:endParaRPr>
          </a:p>
        </p:txBody>
      </p:sp>
      <p:sp>
        <p:nvSpPr>
          <p:cNvPr id="15" name="Espace réservé des notes 2">
            <a:extLst>
              <a:ext uri="{FF2B5EF4-FFF2-40B4-BE49-F238E27FC236}">
                <a16:creationId xmlns:a16="http://schemas.microsoft.com/office/drawing/2014/main" id="{D9387C60-2741-4919-B969-A03FEC4FFE87}"/>
              </a:ext>
            </a:extLst>
          </p:cNvPr>
          <p:cNvSpPr txBox="1">
            <a:spLocks/>
          </p:cNvSpPr>
          <p:nvPr/>
        </p:nvSpPr>
        <p:spPr>
          <a:xfrm>
            <a:off x="237785" y="652253"/>
            <a:ext cx="3077367" cy="503855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fr-FR" sz="1100" b="1" dirty="0">
                <a:solidFill>
                  <a:srgbClr val="FF0000"/>
                </a:solidFill>
                <a:latin typeface="HelveticaNeueLT Std Cn" panose="020B0506030502030204" pitchFamily="34" charset="0"/>
              </a:rPr>
              <a:t>PRESENTATION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1100" b="1" dirty="0">
                <a:latin typeface="HelveticaNeueLT Std Cn" panose="020B0506030502030204" pitchFamily="34" charset="0"/>
              </a:rPr>
              <a:t>localisation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1100" dirty="0" smtClean="0">
                <a:latin typeface="HelveticaNeueLT Std Cn" panose="020B0506030502030204" pitchFamily="34" charset="0"/>
              </a:rPr>
              <a:t>Le Mas </a:t>
            </a:r>
            <a:r>
              <a:rPr lang="fr-FR" sz="1100" dirty="0">
                <a:latin typeface="HelveticaNeueLT Std Cn" panose="020B0506030502030204" pitchFamily="34" charset="0"/>
              </a:rPr>
              <a:t>d’Agenais (1 500 habitants</a:t>
            </a:r>
            <a:r>
              <a:rPr lang="fr-FR" sz="1100" dirty="0" smtClean="0">
                <a:latin typeface="HelveticaNeueLT Std Cn" panose="020B0506030502030204" pitchFamily="34" charset="0"/>
              </a:rPr>
              <a:t>), </a:t>
            </a:r>
            <a:r>
              <a:rPr lang="fr-FR" sz="1100" dirty="0">
                <a:latin typeface="HelveticaNeueLT Std Cn" panose="020B0506030502030204" pitchFamily="34" charset="0"/>
              </a:rPr>
              <a:t>proche de Marmande et </a:t>
            </a:r>
            <a:r>
              <a:rPr lang="fr-FR" sz="1100" dirty="0" smtClean="0">
                <a:latin typeface="HelveticaNeueLT Std Cn" panose="020B0506030502030204" pitchFamily="34" charset="0"/>
              </a:rPr>
              <a:t>Tonneins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1100" b="1" dirty="0">
                <a:latin typeface="HelveticaNeueLT Std Cn" panose="020B0506030502030204" pitchFamily="34" charset="0"/>
              </a:rPr>
              <a:t>Contexte particulier du site et enjeux 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1100" dirty="0" smtClean="0">
                <a:latin typeface="HelveticaNeueLT Std Cn" panose="020B0506030502030204" pitchFamily="34" charset="0"/>
              </a:rPr>
              <a:t>Village patrimonial </a:t>
            </a:r>
            <a:r>
              <a:rPr lang="fr-FR" sz="1100" dirty="0">
                <a:latin typeface="HelveticaNeueLT Std Cn" panose="020B0506030502030204" pitchFamily="34" charset="0"/>
              </a:rPr>
              <a:t>sur un promontoire avec un centre ancien réhabilité autour d’une halle du 17 </a:t>
            </a:r>
            <a:r>
              <a:rPr lang="fr-FR" sz="1100" dirty="0" err="1">
                <a:latin typeface="HelveticaNeueLT Std Cn" panose="020B0506030502030204" pitchFamily="34" charset="0"/>
              </a:rPr>
              <a:t>ème</a:t>
            </a:r>
            <a:r>
              <a:rPr lang="fr-FR" sz="1100" dirty="0">
                <a:latin typeface="HelveticaNeueLT Std Cn" panose="020B0506030502030204" pitchFamily="34" charset="0"/>
              </a:rPr>
              <a:t>. Collégiale St Vincent (12 </a:t>
            </a:r>
            <a:r>
              <a:rPr lang="fr-FR" sz="1100" dirty="0" err="1">
                <a:latin typeface="HelveticaNeueLT Std Cn" panose="020B0506030502030204" pitchFamily="34" charset="0"/>
              </a:rPr>
              <a:t>ème</a:t>
            </a:r>
            <a:r>
              <a:rPr lang="fr-FR" sz="1100" dirty="0">
                <a:latin typeface="HelveticaNeueLT Std Cn" panose="020B0506030502030204" pitchFamily="34" charset="0"/>
              </a:rPr>
              <a:t>) abritant un tableau de Rembrandt (1631).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1100" dirty="0">
                <a:latin typeface="HelveticaNeueLT Std Cn" panose="020B0506030502030204" pitchFamily="34" charset="0"/>
              </a:rPr>
              <a:t>Nombreux commerces (épicerie, boucherie-charcuterie, bar, deux restaurants, salon de coiffure, agence postale communale).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1100" dirty="0">
                <a:latin typeface="HelveticaNeueLT Std Cn" panose="020B0506030502030204" pitchFamily="34" charset="0"/>
              </a:rPr>
              <a:t>Située à proximité immédiate du « canal des deux mers à vélo » et la « </a:t>
            </a:r>
            <a:r>
              <a:rPr lang="fr-FR" sz="1100" dirty="0" err="1">
                <a:latin typeface="HelveticaNeueLT Std Cn" panose="020B0506030502030204" pitchFamily="34" charset="0"/>
              </a:rPr>
              <a:t>Scandibérique</a:t>
            </a:r>
            <a:r>
              <a:rPr lang="fr-FR" sz="1100" dirty="0">
                <a:latin typeface="HelveticaNeueLT Std Cn" panose="020B0506030502030204" pitchFamily="34" charset="0"/>
              </a:rPr>
              <a:t> », la maison éclusière du Mas d’Agenais est potentiellement un lieu de passage important pour les cyclotouristes en itinérance (30 000 passages annuels).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1100" dirty="0">
                <a:latin typeface="HelveticaNeueLT Std Cn" panose="020B0506030502030204" pitchFamily="34" charset="0"/>
              </a:rPr>
              <a:t>La commune du mas d’Agenais dispose d’une pépite touristique avec un tableau de Rembrandt « Le Christ sur la Croix » dans la collégiale Saint-Vincent. Un point information tourisme est installé à proximité en juillet et août le matin avec une fréquentation en 2022 de 471 </a:t>
            </a:r>
            <a:r>
              <a:rPr lang="fr-FR" sz="1100" dirty="0" smtClean="0">
                <a:latin typeface="HelveticaNeueLT Std Cn" panose="020B0506030502030204" pitchFamily="34" charset="0"/>
              </a:rPr>
              <a:t>personnes. Un </a:t>
            </a:r>
            <a:r>
              <a:rPr lang="fr-FR" sz="1100" dirty="0">
                <a:latin typeface="HelveticaNeueLT Std Cn" panose="020B0506030502030204" pitchFamily="34" charset="0"/>
              </a:rPr>
              <a:t>important loueur de bateaux « Le Boat </a:t>
            </a:r>
            <a:r>
              <a:rPr lang="fr-FR" sz="1100" dirty="0" smtClean="0">
                <a:latin typeface="HelveticaNeueLT Std Cn" panose="020B0506030502030204" pitchFamily="34" charset="0"/>
              </a:rPr>
              <a:t>» est installé à proximité immédiate de la </a:t>
            </a:r>
            <a:r>
              <a:rPr lang="fr-FR" sz="1100" smtClean="0">
                <a:latin typeface="HelveticaNeueLT Std Cn" panose="020B0506030502030204" pitchFamily="34" charset="0"/>
              </a:rPr>
              <a:t>maison éclusière. </a:t>
            </a:r>
            <a:r>
              <a:rPr lang="fr-FR" sz="1100" dirty="0">
                <a:latin typeface="HelveticaNeueLT Std Cn" panose="020B0506030502030204" pitchFamily="34" charset="0"/>
              </a:rPr>
              <a:t> </a:t>
            </a:r>
            <a:endParaRPr lang="fr-FR" sz="1100" dirty="0">
              <a:latin typeface="HelveticaNeueLT Std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FBCA84C-DAEA-45D2-A5C3-734915B3097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/>
          <a:stretch/>
        </p:blipFill>
        <p:spPr>
          <a:xfrm>
            <a:off x="3542850" y="801711"/>
            <a:ext cx="3077367" cy="177448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D4D5A25-A732-4004-889F-5C24857A910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2"/>
          <a:stretch/>
        </p:blipFill>
        <p:spPr bwMode="auto">
          <a:xfrm>
            <a:off x="3542850" y="2707563"/>
            <a:ext cx="3065383" cy="193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C57D10D-3F16-4906-8857-45BF99980C3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10693" r="4094" b="58"/>
          <a:stretch/>
        </p:blipFill>
        <p:spPr bwMode="auto">
          <a:xfrm rot="16200000">
            <a:off x="3310718" y="4995329"/>
            <a:ext cx="1930094" cy="14418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4598311-807C-425F-9066-7AF302F3273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 b="8417"/>
          <a:stretch/>
        </p:blipFill>
        <p:spPr bwMode="auto">
          <a:xfrm>
            <a:off x="3554834" y="6794857"/>
            <a:ext cx="3065383" cy="193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Une image contenant extérieur, arbre, rue, petit&#10;&#10;Description générée automatiquement">
            <a:extLst>
              <a:ext uri="{FF2B5EF4-FFF2-40B4-BE49-F238E27FC236}">
                <a16:creationId xmlns:a16="http://schemas.microsoft.com/office/drawing/2014/main" id="{0DA4FB3C-943B-4498-BF80-93B6AED1C6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" r="15455"/>
          <a:stretch/>
        </p:blipFill>
        <p:spPr>
          <a:xfrm rot="16200000">
            <a:off x="4891979" y="4953067"/>
            <a:ext cx="1930095" cy="1526382"/>
          </a:xfrm>
          <a:prstGeom prst="rect">
            <a:avLst/>
          </a:prstGeom>
        </p:spPr>
      </p:pic>
      <p:sp>
        <p:nvSpPr>
          <p:cNvPr id="26" name="Espace réservé des notes 2">
            <a:extLst>
              <a:ext uri="{FF2B5EF4-FFF2-40B4-BE49-F238E27FC236}">
                <a16:creationId xmlns:a16="http://schemas.microsoft.com/office/drawing/2014/main" id="{02E78D04-96EF-4578-B78E-80B23CE86CCD}"/>
              </a:ext>
            </a:extLst>
          </p:cNvPr>
          <p:cNvSpPr txBox="1">
            <a:spLocks/>
          </p:cNvSpPr>
          <p:nvPr/>
        </p:nvSpPr>
        <p:spPr>
          <a:xfrm>
            <a:off x="250087" y="5772839"/>
            <a:ext cx="3065065" cy="31733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  <a:latin typeface="HelveticaNeueLT Std Cn" panose="020B0506030502030204" pitchFamily="34" charset="0"/>
              </a:rPr>
              <a:t>DESCRIPTION </a:t>
            </a:r>
          </a:p>
          <a:p>
            <a:r>
              <a:rPr lang="fr-FR" sz="1100" b="1" dirty="0" smtClean="0">
                <a:latin typeface="HelveticaNeueLT Std Cn" panose="020B0506030502030204" pitchFamily="34" charset="0"/>
              </a:rPr>
              <a:t>bâti </a:t>
            </a:r>
            <a:r>
              <a:rPr lang="fr-FR" sz="1100" b="1" dirty="0">
                <a:latin typeface="HelveticaNeueLT Std Cn" panose="020B0506030502030204" pitchFamily="34" charset="0"/>
              </a:rPr>
              <a:t>et foncier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Typologie </a:t>
            </a:r>
            <a:r>
              <a:rPr lang="fr-FR" sz="1100" dirty="0" smtClean="0">
                <a:latin typeface="HelveticaNeueLT Std Cn" panose="020B0506030502030204" pitchFamily="34" charset="0"/>
              </a:rPr>
              <a:t>: Maison éclusière </a:t>
            </a:r>
            <a:r>
              <a:rPr lang="fr-FR" sz="1100" dirty="0">
                <a:latin typeface="HelveticaNeueLT Std Cn" panose="020B0506030502030204" pitchFamily="34" charset="0"/>
              </a:rPr>
              <a:t>R+1 + combles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2 fenêtres au RDC  et 3 fenêtres au R+1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HelveticaNeueLT Std Cn" panose="020B0506030502030204" pitchFamily="34" charset="0"/>
              </a:rPr>
              <a:t>1.84 m </a:t>
            </a:r>
            <a:r>
              <a:rPr lang="fr-FR" sz="1100" dirty="0">
                <a:latin typeface="HelveticaNeueLT Std Cn" panose="020B0506030502030204" pitchFamily="34" charset="0"/>
              </a:rPr>
              <a:t>sous les combles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Petite bande de foncier / pas large </a:t>
            </a:r>
            <a:endParaRPr lang="fr-FR" sz="1100" dirty="0" smtClean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>
              <a:latin typeface="HelveticaNeueLT Std Cn" panose="020B0506030502030204" pitchFamily="34" charset="0"/>
            </a:endParaRPr>
          </a:p>
          <a:p>
            <a:r>
              <a:rPr lang="fr-FR" sz="1100" b="1" dirty="0">
                <a:latin typeface="HelveticaNeueLT Std Cn" panose="020B0506030502030204" pitchFamily="34" charset="0"/>
              </a:rPr>
              <a:t>Surface  bâti :   </a:t>
            </a:r>
            <a:r>
              <a:rPr lang="fr-FR" sz="1100" dirty="0">
                <a:latin typeface="HelveticaNeueLT Std Cn" panose="020B0506030502030204" pitchFamily="34" charset="0"/>
              </a:rPr>
              <a:t>114 m² </a:t>
            </a:r>
          </a:p>
          <a:p>
            <a:r>
              <a:rPr lang="fr-FR" sz="1100" b="1" dirty="0">
                <a:latin typeface="HelveticaNeueLT Std Cn" panose="020B0506030502030204" pitchFamily="34" charset="0"/>
              </a:rPr>
              <a:t>Surface foncier </a:t>
            </a:r>
            <a:r>
              <a:rPr lang="fr-FR" sz="1100" dirty="0">
                <a:latin typeface="HelveticaNeueLT Std Cn" panose="020B0506030502030204" pitchFamily="34" charset="0"/>
              </a:rPr>
              <a:t>: 79 </a:t>
            </a:r>
            <a:r>
              <a:rPr lang="fr-FR" sz="1100" dirty="0" smtClean="0">
                <a:latin typeface="HelveticaNeueLT Std Cn" panose="020B0506030502030204" pitchFamily="34" charset="0"/>
              </a:rPr>
              <a:t>m²</a:t>
            </a:r>
          </a:p>
          <a:p>
            <a:endParaRPr lang="fr-FR" sz="1100" dirty="0">
              <a:latin typeface="HelveticaNeueLT Std Cn" panose="020B0506030502030204" pitchFamily="34" charset="0"/>
            </a:endParaRPr>
          </a:p>
          <a:p>
            <a:r>
              <a:rPr lang="fr-FR" sz="1100" dirty="0">
                <a:latin typeface="HelveticaNeueLT Std Cn" panose="020B0506030502030204" pitchFamily="34" charset="0"/>
              </a:rPr>
              <a:t> </a:t>
            </a:r>
            <a:r>
              <a:rPr lang="fr-FR" sz="1100" b="1" dirty="0" smtClean="0">
                <a:latin typeface="HelveticaNeueLT Std Cn" panose="020B0506030502030204" pitchFamily="34" charset="0"/>
              </a:rPr>
              <a:t>état : </a:t>
            </a:r>
            <a:r>
              <a:rPr lang="fr-FR" sz="1100" dirty="0" smtClean="0">
                <a:latin typeface="HelveticaNeueLT Std Cn" panose="020B0506030502030204" pitchFamily="34" charset="0"/>
              </a:rPr>
              <a:t>moyen</a:t>
            </a:r>
            <a:r>
              <a:rPr lang="fr-FR" sz="1100" dirty="0">
                <a:latin typeface="HelveticaNeueLT Std Cn" panose="020B0506030502030204" pitchFamily="34" charset="0"/>
              </a:rPr>
              <a:t> </a:t>
            </a:r>
            <a:endParaRPr lang="fr-FR" sz="1100" dirty="0" smtClean="0">
              <a:latin typeface="HelveticaNeueLT Std Cn" panose="020B0506030502030204" pitchFamily="34" charset="0"/>
            </a:endParaRPr>
          </a:p>
          <a:p>
            <a:endParaRPr lang="fr-FR" sz="1100" dirty="0">
              <a:latin typeface="HelveticaNeueLT Std Cn" panose="020B0506030502030204" pitchFamily="34" charset="0"/>
            </a:endParaRPr>
          </a:p>
          <a:p>
            <a:r>
              <a:rPr lang="fr-FR" sz="1100" dirty="0">
                <a:latin typeface="HelveticaNeueLT Std Cn" panose="020B0506030502030204" pitchFamily="34" charset="0"/>
              </a:rPr>
              <a:t> </a:t>
            </a:r>
            <a:r>
              <a:rPr lang="fr-FR" sz="1100" b="1" dirty="0">
                <a:latin typeface="HelveticaNeueLT Std Cn" panose="020B0506030502030204" pitchFamily="34" charset="0"/>
              </a:rPr>
              <a:t>qualité architecturale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cheminées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parquet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combles </a:t>
            </a:r>
            <a:r>
              <a:rPr lang="fr-FR" sz="1100" dirty="0" smtClean="0">
                <a:latin typeface="HelveticaNeueLT Std Cn" panose="020B0506030502030204" pitchFamily="34" charset="0"/>
              </a:rPr>
              <a:t>aménagées</a:t>
            </a:r>
          </a:p>
          <a:p>
            <a:endParaRPr lang="fr-FR" sz="1100" dirty="0">
              <a:latin typeface="HelveticaNeueLT Std Cn" panose="020B0506030502030204" pitchFamily="34" charset="0"/>
            </a:endParaRPr>
          </a:p>
          <a:p>
            <a:r>
              <a:rPr lang="fr-FR" sz="1100" b="1" dirty="0" smtClean="0">
                <a:latin typeface="HelveticaNeueLT Std Cn" panose="020B0506030502030204" pitchFamily="34" charset="0"/>
              </a:rPr>
              <a:t>diagnostic : </a:t>
            </a:r>
            <a:r>
              <a:rPr lang="fr-FR" sz="1100" dirty="0" smtClean="0">
                <a:latin typeface="HelveticaNeueLT Std Cn" panose="020B0506030502030204" pitchFamily="34" charset="0"/>
              </a:rPr>
              <a:t>2010</a:t>
            </a:r>
            <a:endParaRPr lang="fr-FR" sz="1100" dirty="0">
              <a:latin typeface="HelveticaNeueLT Std Cn" panose="020B0506030502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84849" y="8730782"/>
            <a:ext cx="1223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rgbClr val="0070C0"/>
                </a:solidFill>
              </a:rPr>
              <a:t>MAJ le 12/12/2022   DD</a:t>
            </a:r>
            <a:endParaRPr lang="fr-FR" sz="800" dirty="0">
              <a:solidFill>
                <a:srgbClr val="0070C0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03" y="289929"/>
            <a:ext cx="4476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1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bâtiment, assis, grand, eau&#10;&#10;Description générée automatiquement">
            <a:extLst>
              <a:ext uri="{FF2B5EF4-FFF2-40B4-BE49-F238E27FC236}">
                <a16:creationId xmlns:a16="http://schemas.microsoft.com/office/drawing/2014/main" id="{6236544D-935A-49DE-AAA6-3FFF6E17F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6" r="-1"/>
          <a:stretch/>
        </p:blipFill>
        <p:spPr>
          <a:xfrm rot="16200000">
            <a:off x="3384249" y="425044"/>
            <a:ext cx="3329040" cy="3043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2CBAB8-8CED-4ED6-9E95-04F5C535BD94}"/>
              </a:ext>
            </a:extLst>
          </p:cNvPr>
          <p:cNvSpPr/>
          <p:nvPr/>
        </p:nvSpPr>
        <p:spPr>
          <a:xfrm>
            <a:off x="138896" y="104172"/>
            <a:ext cx="6574042" cy="89240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3907D3-1B6C-4E80-B8F5-E293D62A7B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31" y="3789391"/>
            <a:ext cx="3043474" cy="24186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961C3E-CABF-41DA-AB5B-428AEE05FEA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38" y="6438902"/>
            <a:ext cx="3077367" cy="2391036"/>
          </a:xfrm>
          <a:prstGeom prst="rect">
            <a:avLst/>
          </a:prstGeom>
        </p:spPr>
      </p:pic>
      <p:sp>
        <p:nvSpPr>
          <p:cNvPr id="8" name="Espace réservé des notes 2">
            <a:extLst>
              <a:ext uri="{FF2B5EF4-FFF2-40B4-BE49-F238E27FC236}">
                <a16:creationId xmlns:a16="http://schemas.microsoft.com/office/drawing/2014/main" id="{342E081C-D0A3-4CC4-82B0-99EF62812EB9}"/>
              </a:ext>
            </a:extLst>
          </p:cNvPr>
          <p:cNvSpPr txBox="1">
            <a:spLocks/>
          </p:cNvSpPr>
          <p:nvPr/>
        </p:nvSpPr>
        <p:spPr>
          <a:xfrm>
            <a:off x="237786" y="190499"/>
            <a:ext cx="3255352" cy="16383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HelveticaNeueLT Std Cn" panose="020B0506030502030204" pitchFamily="34" charset="0"/>
              </a:rPr>
              <a:t>REGLEMENTATIONS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PLU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latin typeface="HelveticaNeueLT Std Cn" panose="020B0506030502030204" pitchFamily="34" charset="0"/>
              </a:rPr>
              <a:t>Zone UA 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PPRI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>
                <a:latin typeface="HelveticaNeueLT Std Cn" panose="020B0506030502030204" pitchFamily="34" charset="0"/>
              </a:rPr>
              <a:t>Hors zone </a:t>
            </a:r>
            <a:r>
              <a:rPr lang="fr-FR" b="1" dirty="0" smtClean="0">
                <a:latin typeface="HelveticaNeueLT Std Cn" panose="020B0506030502030204" pitchFamily="34" charset="0"/>
              </a:rPr>
              <a:t>inondable </a:t>
            </a:r>
            <a:r>
              <a:rPr lang="fr-FR" dirty="0">
                <a:latin typeface="HelveticaNeueLT Std Cn" panose="020B0506030502030204" pitchFamily="34" charset="0"/>
              </a:rPr>
              <a:t>(</a:t>
            </a:r>
            <a:r>
              <a:rPr lang="fr-FR" dirty="0" smtClean="0">
                <a:latin typeface="HelveticaNeueLT Std Cn" panose="020B0506030502030204" pitchFamily="34" charset="0"/>
              </a:rPr>
              <a:t>zone </a:t>
            </a:r>
            <a:r>
              <a:rPr lang="fr-FR" dirty="0">
                <a:latin typeface="HelveticaNeueLT Std Cn" panose="020B0506030502030204" pitchFamily="34" charset="0"/>
              </a:rPr>
              <a:t>rouge en face de la maison au niveau du local le </a:t>
            </a:r>
            <a:r>
              <a:rPr lang="fr-FR" dirty="0" smtClean="0">
                <a:latin typeface="HelveticaNeueLT Std Cn" panose="020B0506030502030204" pitchFamily="34" charset="0"/>
              </a:rPr>
              <a:t>Boat) </a:t>
            </a:r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9" name="Espace réservé des notes 2">
            <a:extLst>
              <a:ext uri="{FF2B5EF4-FFF2-40B4-BE49-F238E27FC236}">
                <a16:creationId xmlns:a16="http://schemas.microsoft.com/office/drawing/2014/main" id="{EFC54BD2-3F96-4DEE-B473-A7D256AD83E2}"/>
              </a:ext>
            </a:extLst>
          </p:cNvPr>
          <p:cNvSpPr txBox="1">
            <a:spLocks/>
          </p:cNvSpPr>
          <p:nvPr/>
        </p:nvSpPr>
        <p:spPr>
          <a:xfrm>
            <a:off x="237783" y="6004527"/>
            <a:ext cx="3255355" cy="29301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HelveticaNeueLT Std Cn" panose="020B0506030502030204" pitchFamily="34" charset="0"/>
              </a:rPr>
              <a:t>PROGRAMMATION 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occupation antérieure : </a:t>
            </a:r>
            <a:r>
              <a:rPr lang="fr-FR" dirty="0">
                <a:latin typeface="HelveticaNeueLT Std Cn" panose="020B0506030502030204" pitchFamily="34" charset="0"/>
              </a:rPr>
              <a:t>COT activité, </a:t>
            </a:r>
            <a:r>
              <a:rPr lang="fr-FR" dirty="0" smtClean="0">
                <a:latin typeface="HelveticaNeueLT Std Cn" panose="020B0506030502030204" pitchFamily="34" charset="0"/>
              </a:rPr>
              <a:t>association d’aide aux personnes</a:t>
            </a:r>
          </a:p>
          <a:p>
            <a:r>
              <a:rPr lang="fr-FR" b="1" dirty="0" smtClean="0">
                <a:latin typeface="HelveticaNeueLT Std Cn" panose="020B0506030502030204" pitchFamily="34" charset="0"/>
              </a:rPr>
              <a:t>occupation </a:t>
            </a:r>
            <a:r>
              <a:rPr lang="fr-FR" b="1" dirty="0">
                <a:latin typeface="HelveticaNeueLT Std Cn" panose="020B0506030502030204" pitchFamily="34" charset="0"/>
              </a:rPr>
              <a:t>actuelle : </a:t>
            </a:r>
            <a:r>
              <a:rPr lang="fr-FR" dirty="0">
                <a:latin typeface="HelveticaNeueLT Std Cn" panose="020B0506030502030204" pitchFamily="34" charset="0"/>
              </a:rPr>
              <a:t>vacant 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Programmation projetée : COT activité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Activités de sports </a:t>
            </a:r>
            <a:r>
              <a:rPr lang="fr-FR" dirty="0">
                <a:latin typeface="HelveticaNeueLT Std Cn" panose="020B0506030502030204" pitchFamily="34" charset="0"/>
              </a:rPr>
              <a:t>et loisirs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Activités associatives et culturelles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latin typeface="HelveticaNeueLT Std Cn" panose="020B0506030502030204" pitchFamily="34" charset="0"/>
              </a:rPr>
              <a:t>Activité de location/réparation de vélos</a:t>
            </a:r>
            <a:endParaRPr lang="fr-FR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latin typeface="HelveticaNeueLT Std Cn" panose="020B0506030502030204" pitchFamily="34" charset="0"/>
              </a:rPr>
              <a:t>Association culturelle pour touristes et locaux 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dirty="0">
              <a:latin typeface="HelveticaNeueLT Std" panose="020B0604020202020204" pitchFamily="34" charset="0"/>
            </a:endParaRPr>
          </a:p>
        </p:txBody>
      </p:sp>
      <p:sp>
        <p:nvSpPr>
          <p:cNvPr id="10" name="Espace réservé des notes 2">
            <a:extLst>
              <a:ext uri="{FF2B5EF4-FFF2-40B4-BE49-F238E27FC236}">
                <a16:creationId xmlns:a16="http://schemas.microsoft.com/office/drawing/2014/main" id="{3CD7367E-565E-4A05-AD89-39D00822E061}"/>
              </a:ext>
            </a:extLst>
          </p:cNvPr>
          <p:cNvSpPr txBox="1">
            <a:spLocks/>
          </p:cNvSpPr>
          <p:nvPr/>
        </p:nvSpPr>
        <p:spPr>
          <a:xfrm>
            <a:off x="237782" y="1915127"/>
            <a:ext cx="3255356" cy="40030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latin typeface="HelveticaNeueLT Std Cn" panose="020B0506030502030204" pitchFamily="34" charset="0"/>
              </a:rPr>
              <a:t>FAISABILITE </a:t>
            </a: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remise en état et interventions nécessaires </a:t>
            </a:r>
            <a:endParaRPr lang="fr-FR" b="1" dirty="0" smtClean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rafraichissement nécessaire et isolation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HelveticaNeueLT Std Cn" panose="020B0506030502030204" pitchFamily="34" charset="0"/>
              </a:rPr>
              <a:t>clôture </a:t>
            </a:r>
            <a:r>
              <a:rPr lang="fr-FR" sz="1100" dirty="0">
                <a:latin typeface="HelveticaNeueLT Std Cn" panose="020B0506030502030204" pitchFamily="34" charset="0"/>
              </a:rPr>
              <a:t>autour du jardin – à réparer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ravalement façade </a:t>
            </a:r>
            <a:endParaRPr lang="fr-FR" sz="1100" dirty="0" smtClean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HelveticaNeueLT Std Cn" panose="020B0506030502030204" pitchFamily="34" charset="0"/>
              </a:rPr>
              <a:t>RDC</a:t>
            </a:r>
            <a:r>
              <a:rPr lang="fr-FR" sz="1100" dirty="0">
                <a:latin typeface="HelveticaNeueLT Std Cn" panose="020B0506030502030204" pitchFamily="34" charset="0"/>
              </a:rPr>
              <a:t> : peintures rafraichissement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R+1 : peintures à refaire – humidité / moisissures besoin isolation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Combles : ok, parquet bon état </a:t>
            </a:r>
          </a:p>
          <a:p>
            <a:endParaRPr lang="fr-FR" b="1" dirty="0" smtClean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Travaux réalisés ou en cours de réalisation </a:t>
            </a:r>
            <a:r>
              <a:rPr lang="fr-FR" dirty="0">
                <a:latin typeface="HelveticaNeueLT Std Cn" panose="020B050603050203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latin typeface="HelveticaNeueLT Std Cn" panose="020B0506030502030204" pitchFamily="34" charset="0"/>
              </a:rPr>
              <a:t>2022 : chauffage pompe à chaleur</a:t>
            </a:r>
            <a:endParaRPr lang="fr-FR" sz="1100" dirty="0">
              <a:latin typeface="HelveticaNeueLT Std Cn" panose="020B05060305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2023 : </a:t>
            </a:r>
            <a:r>
              <a:rPr lang="fr-FR" sz="1100" dirty="0" smtClean="0">
                <a:latin typeface="HelveticaNeueLT Std Cn" panose="020B0506030502030204" pitchFamily="34" charset="0"/>
              </a:rPr>
              <a:t>Remaniement </a:t>
            </a:r>
            <a:r>
              <a:rPr lang="fr-FR" sz="1100" dirty="0" smtClean="0">
                <a:latin typeface="HelveticaNeueLT Std Cn" panose="020B0506030502030204" pitchFamily="34" charset="0"/>
              </a:rPr>
              <a:t>toiture</a:t>
            </a:r>
            <a:r>
              <a:rPr lang="fr-FR" sz="1100" dirty="0">
                <a:latin typeface="HelveticaNeueLT Std Cn" panose="020B0506030502030204" pitchFamily="34" charset="0"/>
              </a:rPr>
              <a:t>, </a:t>
            </a:r>
            <a:r>
              <a:rPr lang="fr-FR" sz="1100" dirty="0" smtClean="0">
                <a:latin typeface="HelveticaNeueLT Std Cn" panose="020B0506030502030204" pitchFamily="34" charset="0"/>
              </a:rPr>
              <a:t>menuiserie, salle de bains</a:t>
            </a:r>
          </a:p>
          <a:p>
            <a:endParaRPr lang="fr-FR" dirty="0" smtClean="0">
              <a:latin typeface="HelveticaNeueLT Std Cn" panose="020B0506030502030204" pitchFamily="34" charset="0"/>
            </a:endParaRPr>
          </a:p>
          <a:p>
            <a:r>
              <a:rPr lang="fr-FR" b="1" dirty="0">
                <a:latin typeface="HelveticaNeueLT Std Cn" panose="020B0506030502030204" pitchFamily="34" charset="0"/>
              </a:rPr>
              <a:t>contraintes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Route départementale juste devant, beaucoup de passage de voitures. Nuisances sonores.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Enclavé en contre-bas du village et peu de foncier disponible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HelveticaNeueLT Std Cn" panose="020B0506030502030204" pitchFamily="34" charset="0"/>
              </a:rPr>
              <a:t>Peu de luminosité, humidité et vue sur le local du Boat </a:t>
            </a:r>
          </a:p>
          <a:p>
            <a:endParaRPr lang="fr-FR" dirty="0">
              <a:latin typeface="HelveticaNeueLT Std Cn" panose="020B0506030502030204" pitchFamily="34" charset="0"/>
            </a:endParaRPr>
          </a:p>
          <a:p>
            <a:endParaRPr lang="fr-FR" b="1" dirty="0" smtClean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  <a:p>
            <a:endParaRPr lang="fr-FR" b="1" dirty="0">
              <a:latin typeface="HelveticaNeueLT Std Cn" panose="020B05060305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6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637236"/>
            <a:ext cx="5750091" cy="81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6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39" y="552449"/>
            <a:ext cx="5971161" cy="831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9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00" y="381000"/>
            <a:ext cx="61272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0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2" y="419100"/>
            <a:ext cx="5980587" cy="83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60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440</Words>
  <Application>Microsoft Office PowerPoint</Application>
  <PresentationFormat>Affichage à l'écran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HelveticaNeueLT Std</vt:lpstr>
      <vt:lpstr>HelveticaNeueLT Std Cn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tom 20</dc:creator>
  <cp:lastModifiedBy>DELSENY Danièle, VNF/DT Sud-Ouest/SDEV/UIMMO</cp:lastModifiedBy>
  <cp:revision>14</cp:revision>
  <dcterms:created xsi:type="dcterms:W3CDTF">2020-03-05T15:12:39Z</dcterms:created>
  <dcterms:modified xsi:type="dcterms:W3CDTF">2022-12-14T14:31:11Z</dcterms:modified>
</cp:coreProperties>
</file>