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58" r:id="rId5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om 20" initials="t2" lastIdx="1" clrIdx="0">
    <p:extLst>
      <p:ext uri="{19B8F6BF-5375-455C-9EA6-DF929625EA0E}">
        <p15:presenceInfo xmlns:p15="http://schemas.microsoft.com/office/powerpoint/2012/main" userId="tom 20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87" d="100"/>
          <a:sy n="87" d="100"/>
        </p:scale>
        <p:origin x="2904" y="12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A3DAC-60A3-431A-94F1-1452CD0880C3}" type="datetimeFigureOut">
              <a:rPr lang="fr-FR" smtClean="0"/>
              <a:t>12/12/2022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14CDF-AE6D-4BD3-B969-9A132A7EF3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9220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A3DAC-60A3-431A-94F1-1452CD0880C3}" type="datetimeFigureOut">
              <a:rPr lang="fr-FR" smtClean="0"/>
              <a:t>12/12/2022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14CDF-AE6D-4BD3-B969-9A132A7EF3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1494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A3DAC-60A3-431A-94F1-1452CD0880C3}" type="datetimeFigureOut">
              <a:rPr lang="fr-FR" smtClean="0"/>
              <a:t>12/12/2022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14CDF-AE6D-4BD3-B969-9A132A7EF3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1333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A3DAC-60A3-431A-94F1-1452CD0880C3}" type="datetimeFigureOut">
              <a:rPr lang="fr-FR" smtClean="0"/>
              <a:t>12/12/2022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14CDF-AE6D-4BD3-B969-9A132A7EF3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2171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A3DAC-60A3-431A-94F1-1452CD0880C3}" type="datetimeFigureOut">
              <a:rPr lang="fr-FR" smtClean="0"/>
              <a:t>12/12/2022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14CDF-AE6D-4BD3-B969-9A132A7EF3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2937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A3DAC-60A3-431A-94F1-1452CD0880C3}" type="datetimeFigureOut">
              <a:rPr lang="fr-FR" smtClean="0"/>
              <a:t>12/12/2022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14CDF-AE6D-4BD3-B969-9A132A7EF3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4830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A3DAC-60A3-431A-94F1-1452CD0880C3}" type="datetimeFigureOut">
              <a:rPr lang="fr-FR" smtClean="0"/>
              <a:t>12/12/2022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14CDF-AE6D-4BD3-B969-9A132A7EF3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3041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A3DAC-60A3-431A-94F1-1452CD0880C3}" type="datetimeFigureOut">
              <a:rPr lang="fr-FR" smtClean="0"/>
              <a:t>12/12/2022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14CDF-AE6D-4BD3-B969-9A132A7EF3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3391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A3DAC-60A3-431A-94F1-1452CD0880C3}" type="datetimeFigureOut">
              <a:rPr lang="fr-FR" smtClean="0"/>
              <a:t>12/12/2022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14CDF-AE6D-4BD3-B969-9A132A7EF3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2944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A3DAC-60A3-431A-94F1-1452CD0880C3}" type="datetimeFigureOut">
              <a:rPr lang="fr-FR" smtClean="0"/>
              <a:t>12/12/2022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14CDF-AE6D-4BD3-B969-9A132A7EF3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7536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A3DAC-60A3-431A-94F1-1452CD0880C3}" type="datetimeFigureOut">
              <a:rPr lang="fr-FR" smtClean="0"/>
              <a:t>12/12/2022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14CDF-AE6D-4BD3-B969-9A132A7EF3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1359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A3DAC-60A3-431A-94F1-1452CD0880C3}" type="datetimeFigureOut">
              <a:rPr lang="fr-FR" smtClean="0"/>
              <a:t>12/12/2022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014CDF-AE6D-4BD3-B969-9A132A7EF3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3536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hyperlink" Target="https://www.lauragais-tourisme.fr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1A82713-4D95-4866-8FCA-B0C41EB233E3}"/>
              </a:ext>
            </a:extLst>
          </p:cNvPr>
          <p:cNvSpPr/>
          <p:nvPr/>
        </p:nvSpPr>
        <p:spPr>
          <a:xfrm>
            <a:off x="138896" y="104172"/>
            <a:ext cx="6574042" cy="892408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15BCE5B-C922-443C-8121-41FC26F0FD8E}"/>
              </a:ext>
            </a:extLst>
          </p:cNvPr>
          <p:cNvSpPr/>
          <p:nvPr/>
        </p:nvSpPr>
        <p:spPr>
          <a:xfrm>
            <a:off x="237785" y="251374"/>
            <a:ext cx="6471999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b="1" dirty="0">
                <a:solidFill>
                  <a:srgbClr val="000000"/>
                </a:solidFill>
                <a:latin typeface="HelveticaNeueLT Std Cn" panose="020B0506030502030204" pitchFamily="34" charset="0"/>
                <a:ea typeface="Calibri" panose="020F0502020204030204" pitchFamily="34" charset="0"/>
                <a:cs typeface="HelveticaNeueLT Std Cn" panose="020B0506030502030204" pitchFamily="34" charset="0"/>
              </a:rPr>
              <a:t>ME DE LAVAL</a:t>
            </a:r>
            <a:r>
              <a:rPr lang="fr-FR" b="1" dirty="0">
                <a:solidFill>
                  <a:srgbClr val="000000"/>
                </a:solidFill>
                <a:latin typeface="HelveticaNeueLT Std Cn" panose="020B0506030502030204" pitchFamily="34" charset="0"/>
                <a:ea typeface="Calibri" panose="020F0502020204030204" pitchFamily="34" charset="0"/>
                <a:cs typeface="HelveticaNeueLT Std Cn" panose="020B0506030502030204" pitchFamily="34" charset="0"/>
              </a:rPr>
              <a:t>, </a:t>
            </a:r>
            <a:r>
              <a:rPr lang="fr-FR" b="1" dirty="0">
                <a:solidFill>
                  <a:srgbClr val="696A6C"/>
                </a:solidFill>
                <a:latin typeface="HelveticaNeueLT Std Cn" panose="020B0506030502030204" pitchFamily="34" charset="0"/>
                <a:ea typeface="Calibri" panose="020F0502020204030204" pitchFamily="34" charset="0"/>
                <a:cs typeface="HelveticaNeueLT Std Cn" panose="020B0506030502030204" pitchFamily="34" charset="0"/>
              </a:rPr>
              <a:t>GARDOUCH </a:t>
            </a:r>
            <a:r>
              <a:rPr lang="fr-FR" b="1" dirty="0" smtClean="0">
                <a:solidFill>
                  <a:srgbClr val="696A6C"/>
                </a:solidFill>
                <a:latin typeface="HelveticaNeueLT Std Cn" panose="020B0506030502030204" pitchFamily="34" charset="0"/>
                <a:ea typeface="Calibri" panose="020F0502020204030204" pitchFamily="34" charset="0"/>
                <a:cs typeface="HelveticaNeueLT Std Cn" panose="020B0506030502030204" pitchFamily="34" charset="0"/>
              </a:rPr>
              <a:t>(31)</a:t>
            </a:r>
            <a:endParaRPr lang="fr-FR" b="1" dirty="0">
              <a:solidFill>
                <a:srgbClr val="000000"/>
              </a:solidFill>
              <a:latin typeface="HelveticaNeueLT Std Cn" panose="020B0506030502030204" pitchFamily="34" charset="0"/>
              <a:ea typeface="Calibri" panose="020F0502020204030204" pitchFamily="34" charset="0"/>
              <a:cs typeface="HelveticaNeueLT Std Cn" panose="020B0506030502030204" pitchFamily="34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</a:pPr>
            <a:endParaRPr lang="fr-FR" b="1" dirty="0">
              <a:solidFill>
                <a:srgbClr val="000000"/>
              </a:solidFill>
              <a:latin typeface="HelveticaNeueLT Std Cn" panose="020B0506030502030204" pitchFamily="34" charset="0"/>
              <a:ea typeface="Calibri" panose="020F0502020204030204" pitchFamily="34" charset="0"/>
              <a:cs typeface="HelveticaNeueLT Std Cn" panose="020B0506030502030204" pitchFamily="34" charset="0"/>
            </a:endParaRPr>
          </a:p>
        </p:txBody>
      </p:sp>
      <p:sp>
        <p:nvSpPr>
          <p:cNvPr id="15" name="Espace réservé des notes 2">
            <a:extLst>
              <a:ext uri="{FF2B5EF4-FFF2-40B4-BE49-F238E27FC236}">
                <a16:creationId xmlns:a16="http://schemas.microsoft.com/office/drawing/2014/main" id="{D9387C60-2741-4919-B969-A03FEC4FFE87}"/>
              </a:ext>
            </a:extLst>
          </p:cNvPr>
          <p:cNvSpPr txBox="1">
            <a:spLocks/>
          </p:cNvSpPr>
          <p:nvPr/>
        </p:nvSpPr>
        <p:spPr>
          <a:xfrm>
            <a:off x="234632" y="849381"/>
            <a:ext cx="3124104" cy="808033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fr-FR" sz="4800" b="1" dirty="0">
                <a:solidFill>
                  <a:srgbClr val="FF0066"/>
                </a:solidFill>
                <a:latin typeface="HelveticaNeueLT Std Cn" panose="020B0506030502030204" pitchFamily="34" charset="0"/>
              </a:rPr>
              <a:t>PRÉSENTATION</a:t>
            </a:r>
            <a:r>
              <a:rPr lang="fr-FR" sz="4800" b="1" dirty="0">
                <a:latin typeface="HelveticaNeueLT Std Cn" panose="020B0506030502030204" pitchFamily="34" charset="0"/>
              </a:rPr>
              <a:t> </a:t>
            </a:r>
          </a:p>
          <a:p>
            <a:pPr algn="l">
              <a:lnSpc>
                <a:spcPct val="120000"/>
              </a:lnSpc>
            </a:pPr>
            <a:r>
              <a:rPr lang="fr-FR" sz="4800" b="1" dirty="0">
                <a:latin typeface="HelveticaNeueLT Std Cn" panose="020B0506030502030204" pitchFamily="34" charset="0"/>
              </a:rPr>
              <a:t>localisation </a:t>
            </a:r>
          </a:p>
          <a:p>
            <a:pPr algn="l">
              <a:lnSpc>
                <a:spcPct val="120000"/>
              </a:lnSpc>
            </a:pPr>
            <a:r>
              <a:rPr lang="fr-FR" sz="4800" dirty="0">
                <a:latin typeface="HelveticaNeueLT Std Cn" panose="020B0506030502030204" pitchFamily="34" charset="0"/>
              </a:rPr>
              <a:t>Entrée dans l’aire métropolitaine toulousaine, Gardouch est située entre Castelnaudary et Toulouse. Proche de l’autoroute des Deux Mers, visible depuis la maison éclusière. </a:t>
            </a:r>
            <a:r>
              <a:rPr lang="fr-FR" sz="4800" dirty="0" smtClean="0">
                <a:latin typeface="HelveticaNeueLT Std Cn" panose="020B0506030502030204" pitchFamily="34" charset="0"/>
              </a:rPr>
              <a:t>(</a:t>
            </a:r>
            <a:r>
              <a:rPr lang="fr-FR" sz="4800" dirty="0"/>
              <a:t>sortie autoroutière Villefranche de Lauragais n°20 - A61</a:t>
            </a:r>
            <a:r>
              <a:rPr lang="fr-FR" sz="4800" dirty="0" smtClean="0"/>
              <a:t>)</a:t>
            </a:r>
          </a:p>
          <a:p>
            <a:pPr algn="l">
              <a:lnSpc>
                <a:spcPct val="120000"/>
              </a:lnSpc>
            </a:pPr>
            <a:endParaRPr lang="fr-FR" sz="4800" dirty="0"/>
          </a:p>
          <a:p>
            <a:pPr algn="l">
              <a:lnSpc>
                <a:spcPct val="120000"/>
              </a:lnSpc>
            </a:pPr>
            <a:r>
              <a:rPr lang="fr-FR" sz="4800" b="1" dirty="0" smtClean="0">
                <a:latin typeface="HelveticaNeueLT Std Cn" panose="020B0506030502030204" pitchFamily="34" charset="0"/>
              </a:rPr>
              <a:t>Contexte particulier du site et enjeux </a:t>
            </a:r>
            <a:r>
              <a:rPr lang="fr-FR" sz="4800" dirty="0" smtClean="0">
                <a:latin typeface="HelveticaNeueLT Std Cn" panose="020B0506030502030204" pitchFamily="34" charset="0"/>
              </a:rPr>
              <a:t>:</a:t>
            </a:r>
          </a:p>
          <a:p>
            <a:pPr algn="l">
              <a:lnSpc>
                <a:spcPct val="120000"/>
              </a:lnSpc>
            </a:pPr>
            <a:r>
              <a:rPr lang="fr-FR" sz="4800" dirty="0">
                <a:latin typeface="HelveticaNeueLT Std Cn" panose="020B0506030502030204" pitchFamily="34" charset="0"/>
              </a:rPr>
              <a:t>Le Lauragais, situé dans le triangle Toulouse, Albi, Carcassonne, entre Pyrénées et Méditerranée</a:t>
            </a:r>
            <a:r>
              <a:rPr lang="fr-FR" sz="4800" dirty="0" smtClean="0">
                <a:latin typeface="HelveticaNeueLT Std Cn" panose="020B0506030502030204" pitchFamily="34" charset="0"/>
              </a:rPr>
              <a:t>, vous </a:t>
            </a:r>
            <a:r>
              <a:rPr lang="fr-FR" sz="4800" dirty="0">
                <a:latin typeface="HelveticaNeueLT Std Cn" panose="020B0506030502030204" pitchFamily="34" charset="0"/>
              </a:rPr>
              <a:t>invite à la visite et à la découverte. C’est le lieu idéal pour une </a:t>
            </a:r>
            <a:r>
              <a:rPr lang="fr-FR" sz="4800" dirty="0" smtClean="0">
                <a:latin typeface="HelveticaNeueLT Std Cn" panose="020B0506030502030204" pitchFamily="34" charset="0"/>
              </a:rPr>
              <a:t>escapade entre </a:t>
            </a:r>
            <a:r>
              <a:rPr lang="fr-FR" sz="4800" dirty="0">
                <a:latin typeface="HelveticaNeueLT Std Cn" panose="020B0506030502030204" pitchFamily="34" charset="0"/>
              </a:rPr>
              <a:t>amis ou un séjour en famille !</a:t>
            </a:r>
            <a:br>
              <a:rPr lang="fr-FR" sz="4800" dirty="0">
                <a:latin typeface="HelveticaNeueLT Std Cn" panose="020B0506030502030204" pitchFamily="34" charset="0"/>
              </a:rPr>
            </a:br>
            <a:r>
              <a:rPr lang="fr-FR" sz="4800" dirty="0">
                <a:latin typeface="HelveticaNeueLT Std Cn" panose="020B0506030502030204" pitchFamily="34" charset="0"/>
              </a:rPr>
              <a:t>Sur cette terre préservée et ensoleillée du midi toulousain, nous vous proposons une expérience inédite au </a:t>
            </a:r>
            <a:r>
              <a:rPr lang="fr-FR" sz="4800" dirty="0" smtClean="0">
                <a:latin typeface="HelveticaNeueLT Std Cn" panose="020B0506030502030204" pitchFamily="34" charset="0"/>
              </a:rPr>
              <a:t>cœur </a:t>
            </a:r>
            <a:r>
              <a:rPr lang="fr-FR" sz="4800" dirty="0">
                <a:latin typeface="HelveticaNeueLT Std Cn" panose="020B0506030502030204" pitchFamily="34" charset="0"/>
              </a:rPr>
              <a:t>de bastides médiévales jouant avec</a:t>
            </a:r>
            <a:br>
              <a:rPr lang="fr-FR" sz="4800" dirty="0">
                <a:latin typeface="HelveticaNeueLT Std Cn" panose="020B0506030502030204" pitchFamily="34" charset="0"/>
              </a:rPr>
            </a:br>
            <a:r>
              <a:rPr lang="fr-FR" sz="4800" dirty="0">
                <a:latin typeface="HelveticaNeueLT Std Cn" panose="020B0506030502030204" pitchFamily="34" charset="0"/>
              </a:rPr>
              <a:t>les dégradés d’orange que nous offrent les briques foraines</a:t>
            </a:r>
            <a:r>
              <a:rPr lang="fr-FR" sz="4800" dirty="0" smtClean="0">
                <a:latin typeface="HelveticaNeueLT Std Cn" panose="020B0506030502030204" pitchFamily="34" charset="0"/>
              </a:rPr>
              <a:t>. Côté </a:t>
            </a:r>
            <a:r>
              <a:rPr lang="fr-FR" sz="4800" dirty="0">
                <a:latin typeface="HelveticaNeueLT Std Cn" panose="020B0506030502030204" pitchFamily="34" charset="0"/>
              </a:rPr>
              <a:t>nature, </a:t>
            </a:r>
            <a:r>
              <a:rPr lang="fr-FR" sz="4800" dirty="0" smtClean="0">
                <a:latin typeface="HelveticaNeueLT Std Cn" panose="020B0506030502030204" pitchFamily="34" charset="0"/>
              </a:rPr>
              <a:t>les amateurs </a:t>
            </a:r>
            <a:r>
              <a:rPr lang="fr-FR" sz="4800" dirty="0">
                <a:latin typeface="HelveticaNeueLT Std Cn" panose="020B0506030502030204" pitchFamily="34" charset="0"/>
              </a:rPr>
              <a:t>de randonnées et balades trouveront leur bonheur en crapahutant</a:t>
            </a:r>
            <a:br>
              <a:rPr lang="fr-FR" sz="4800" dirty="0">
                <a:latin typeface="HelveticaNeueLT Std Cn" panose="020B0506030502030204" pitchFamily="34" charset="0"/>
              </a:rPr>
            </a:br>
            <a:r>
              <a:rPr lang="fr-FR" sz="4800" dirty="0">
                <a:latin typeface="HelveticaNeueLT Std Cn" panose="020B0506030502030204" pitchFamily="34" charset="0"/>
              </a:rPr>
              <a:t>sur nos douces collines.</a:t>
            </a:r>
            <a:br>
              <a:rPr lang="fr-FR" sz="4800" dirty="0">
                <a:latin typeface="HelveticaNeueLT Std Cn" panose="020B0506030502030204" pitchFamily="34" charset="0"/>
              </a:rPr>
            </a:br>
            <a:r>
              <a:rPr lang="fr-FR" sz="4800" dirty="0">
                <a:latin typeface="HelveticaNeueLT Std Cn" panose="020B0506030502030204" pitchFamily="34" charset="0"/>
              </a:rPr>
              <a:t>Pour une escapade à la journée, optez pour les différentes possibilités </a:t>
            </a:r>
            <a:r>
              <a:rPr lang="fr-FR" sz="4800" dirty="0" smtClean="0">
                <a:latin typeface="HelveticaNeueLT Std Cn" panose="020B0506030502030204" pitchFamily="34" charset="0"/>
              </a:rPr>
              <a:t>de loisirs </a:t>
            </a:r>
            <a:r>
              <a:rPr lang="fr-FR" sz="4800" dirty="0">
                <a:latin typeface="HelveticaNeueLT Std Cn" panose="020B0506030502030204" pitchFamily="34" charset="0"/>
              </a:rPr>
              <a:t>et de baignade autour des lac ou d’une agréable balade à pied, à </a:t>
            </a:r>
            <a:r>
              <a:rPr lang="fr-FR" sz="4800" dirty="0" smtClean="0">
                <a:latin typeface="HelveticaNeueLT Std Cn" panose="020B0506030502030204" pitchFamily="34" charset="0"/>
              </a:rPr>
              <a:t>vélo ou </a:t>
            </a:r>
            <a:r>
              <a:rPr lang="fr-FR" sz="4800" dirty="0">
                <a:latin typeface="HelveticaNeueLT Std Cn" panose="020B0506030502030204" pitchFamily="34" charset="0"/>
              </a:rPr>
              <a:t>en bateau sur le canal du Midi.</a:t>
            </a:r>
            <a:br>
              <a:rPr lang="fr-FR" sz="4800" dirty="0">
                <a:latin typeface="HelveticaNeueLT Std Cn" panose="020B0506030502030204" pitchFamily="34" charset="0"/>
              </a:rPr>
            </a:br>
            <a:r>
              <a:rPr lang="fr-FR" sz="4800" dirty="0">
                <a:latin typeface="HelveticaNeueLT Std Cn" panose="020B0506030502030204" pitchFamily="34" charset="0"/>
              </a:rPr>
              <a:t>Mais si vous avez la chance d’être en immersion pendant plusieurs jours en Lauragais, choisissez l’hébergement qui vous ressemble le plus : une ancienne borde </a:t>
            </a:r>
            <a:r>
              <a:rPr lang="fr-FR" sz="4800" dirty="0" err="1">
                <a:latin typeface="HelveticaNeueLT Std Cn" panose="020B0506030502030204" pitchFamily="34" charset="0"/>
              </a:rPr>
              <a:t>lauragaise</a:t>
            </a:r>
            <a:r>
              <a:rPr lang="fr-FR" sz="4800" dirty="0">
                <a:latin typeface="HelveticaNeueLT Std Cn" panose="020B0506030502030204" pitchFamily="34" charset="0"/>
              </a:rPr>
              <a:t>, un appartement</a:t>
            </a:r>
            <a:br>
              <a:rPr lang="fr-FR" sz="4800" dirty="0">
                <a:latin typeface="HelveticaNeueLT Std Cn" panose="020B0506030502030204" pitchFamily="34" charset="0"/>
              </a:rPr>
            </a:br>
            <a:r>
              <a:rPr lang="fr-FR" sz="4800" dirty="0">
                <a:latin typeface="HelveticaNeueLT Std Cn" panose="020B0506030502030204" pitchFamily="34" charset="0"/>
              </a:rPr>
              <a:t>au </a:t>
            </a:r>
            <a:r>
              <a:rPr lang="fr-FR" sz="4800" dirty="0" smtClean="0">
                <a:latin typeface="HelveticaNeueLT Std Cn" panose="020B0506030502030204" pitchFamily="34" charset="0"/>
              </a:rPr>
              <a:t>cœur </a:t>
            </a:r>
            <a:r>
              <a:rPr lang="fr-FR" sz="4800" dirty="0">
                <a:latin typeface="HelveticaNeueLT Std Cn" panose="020B0506030502030204" pitchFamily="34" charset="0"/>
              </a:rPr>
              <a:t>d’un village, une péniche naviguant sur le canal ou encore une cabane perché dans </a:t>
            </a:r>
            <a:r>
              <a:rPr lang="fr-FR" sz="4800" dirty="0" smtClean="0">
                <a:latin typeface="HelveticaNeueLT Std Cn" panose="020B0506030502030204" pitchFamily="34" charset="0"/>
              </a:rPr>
              <a:t>les arbres </a:t>
            </a:r>
            <a:r>
              <a:rPr lang="fr-FR" sz="4800" dirty="0">
                <a:latin typeface="HelveticaNeueLT Std Cn" panose="020B0506030502030204" pitchFamily="34" charset="0"/>
              </a:rPr>
              <a:t>!</a:t>
            </a:r>
            <a:br>
              <a:rPr lang="fr-FR" sz="4800" dirty="0">
                <a:latin typeface="HelveticaNeueLT Std Cn" panose="020B0506030502030204" pitchFamily="34" charset="0"/>
              </a:rPr>
            </a:br>
            <a:r>
              <a:rPr lang="fr-FR" sz="4800" dirty="0">
                <a:latin typeface="HelveticaNeueLT Std Cn" panose="020B0506030502030204" pitchFamily="34" charset="0"/>
              </a:rPr>
              <a:t>Enfin, si il y a une chose à laquelle vous ne pourrez pas échapper, c’est bien le plaisir que nous</a:t>
            </a:r>
            <a:br>
              <a:rPr lang="fr-FR" sz="4800" dirty="0">
                <a:latin typeface="HelveticaNeueLT Std Cn" panose="020B0506030502030204" pitchFamily="34" charset="0"/>
              </a:rPr>
            </a:br>
            <a:r>
              <a:rPr lang="fr-FR" sz="4800" dirty="0">
                <a:latin typeface="HelveticaNeueLT Std Cn" panose="020B0506030502030204" pitchFamily="34" charset="0"/>
              </a:rPr>
              <a:t>offre les tables du Lauragais avec leur gastronomie généreuse du Sud-Ouest ou leurs saveurs plus</a:t>
            </a:r>
            <a:br>
              <a:rPr lang="fr-FR" sz="4800" dirty="0">
                <a:latin typeface="HelveticaNeueLT Std Cn" panose="020B0506030502030204" pitchFamily="34" charset="0"/>
              </a:rPr>
            </a:br>
            <a:r>
              <a:rPr lang="fr-FR" sz="4800" dirty="0">
                <a:latin typeface="HelveticaNeueLT Std Cn" panose="020B0506030502030204" pitchFamily="34" charset="0"/>
              </a:rPr>
              <a:t>exotiques !</a:t>
            </a:r>
          </a:p>
          <a:p>
            <a:pPr algn="l"/>
            <a:r>
              <a:rPr lang="fr-FR" sz="4800" dirty="0">
                <a:latin typeface="HelveticaNeueLT Std Cn" panose="020B0506030502030204" pitchFamily="34" charset="0"/>
                <a:hlinkClick r:id="rId2"/>
              </a:rPr>
              <a:t>www.Lauragais Tourisme, au </a:t>
            </a:r>
            <a:r>
              <a:rPr lang="fr-FR" sz="4800" dirty="0" err="1">
                <a:latin typeface="HelveticaNeueLT Std Cn" panose="020B0506030502030204" pitchFamily="34" charset="0"/>
                <a:hlinkClick r:id="rId2"/>
              </a:rPr>
              <a:t>coeur</a:t>
            </a:r>
            <a:r>
              <a:rPr lang="fr-FR" sz="4800" dirty="0">
                <a:latin typeface="HelveticaNeueLT Std Cn" panose="020B0506030502030204" pitchFamily="34" charset="0"/>
                <a:hlinkClick r:id="rId2"/>
              </a:rPr>
              <a:t> du midi toulousain (lauragais-tourisme.fr)</a:t>
            </a:r>
            <a:endParaRPr lang="fr-FR" sz="4800" dirty="0">
              <a:latin typeface="HelveticaNeueLT Std Cn" panose="020B0506030502030204" pitchFamily="34" charset="0"/>
            </a:endParaRPr>
          </a:p>
          <a:p>
            <a:pPr algn="l"/>
            <a:r>
              <a:rPr lang="fr-FR" sz="4800" dirty="0">
                <a:latin typeface="HelveticaNeueLT Std Cn" panose="020B0506030502030204" pitchFamily="34" charset="0"/>
              </a:rPr>
              <a:t> </a:t>
            </a:r>
          </a:p>
          <a:p>
            <a:pPr algn="l">
              <a:lnSpc>
                <a:spcPct val="120000"/>
              </a:lnSpc>
            </a:pPr>
            <a:endParaRPr lang="fr-FR" sz="4800" dirty="0">
              <a:latin typeface="HelveticaNeueLT Std Cn" panose="020B0506030502030204" pitchFamily="34" charset="0"/>
            </a:endParaRPr>
          </a:p>
          <a:p>
            <a:pPr algn="l">
              <a:lnSpc>
                <a:spcPct val="120000"/>
              </a:lnSpc>
            </a:pPr>
            <a:r>
              <a:rPr lang="fr-FR" sz="4800" dirty="0" smtClean="0">
                <a:latin typeface="HelveticaNeueLT Std Cn" panose="020B0506030502030204" pitchFamily="34" charset="0"/>
              </a:rPr>
              <a:t> </a:t>
            </a:r>
            <a:endParaRPr lang="fr-FR" sz="4800" b="1" dirty="0">
              <a:latin typeface="HelveticaNeueLT Std Cn" panose="020B0506030502030204" pitchFamily="34" charset="0"/>
            </a:endParaRPr>
          </a:p>
        </p:txBody>
      </p:sp>
      <p:pic>
        <p:nvPicPr>
          <p:cNvPr id="34" name="Image 33">
            <a:extLst>
              <a:ext uri="{FF2B5EF4-FFF2-40B4-BE49-F238E27FC236}">
                <a16:creationId xmlns:a16="http://schemas.microsoft.com/office/drawing/2014/main" id="{FB57474F-287B-4288-A34B-F2E6B83736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61"/>
          <a:stretch/>
        </p:blipFill>
        <p:spPr>
          <a:xfrm>
            <a:off x="3402318" y="799264"/>
            <a:ext cx="3217897" cy="3043532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BEC715BB-2BC5-4DB1-9658-20F37BFD5C3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318" y="4121685"/>
            <a:ext cx="3217897" cy="214526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71F9516-7B09-4A8B-9580-2C8A4395350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318" y="6518385"/>
            <a:ext cx="3205595" cy="2137063"/>
          </a:xfrm>
          <a:prstGeom prst="rect">
            <a:avLst/>
          </a:prstGeom>
        </p:spPr>
      </p:pic>
      <p:pic>
        <p:nvPicPr>
          <p:cNvPr id="9" name="Image 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784" y="251374"/>
            <a:ext cx="44767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6412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D2CBAB8-8CED-4ED6-9E95-04F5C535BD94}"/>
              </a:ext>
            </a:extLst>
          </p:cNvPr>
          <p:cNvSpPr/>
          <p:nvPr/>
        </p:nvSpPr>
        <p:spPr>
          <a:xfrm>
            <a:off x="138896" y="104172"/>
            <a:ext cx="6574042" cy="892408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space réservé des notes 2">
            <a:extLst>
              <a:ext uri="{FF2B5EF4-FFF2-40B4-BE49-F238E27FC236}">
                <a16:creationId xmlns:a16="http://schemas.microsoft.com/office/drawing/2014/main" id="{342E081C-D0A3-4CC4-82B0-99EF62812EB9}"/>
              </a:ext>
            </a:extLst>
          </p:cNvPr>
          <p:cNvSpPr txBox="1">
            <a:spLocks/>
          </p:cNvSpPr>
          <p:nvPr/>
        </p:nvSpPr>
        <p:spPr>
          <a:xfrm>
            <a:off x="243723" y="6599104"/>
            <a:ext cx="3077367" cy="108552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>
                <a:solidFill>
                  <a:srgbClr val="FF0066"/>
                </a:solidFill>
                <a:latin typeface="HelveticaNeueLT Std Cn" panose="020B0506030502030204" pitchFamily="34" charset="0"/>
              </a:rPr>
              <a:t>FAISABILITÉ</a:t>
            </a:r>
            <a:r>
              <a:rPr lang="fr-FR" b="1" dirty="0">
                <a:latin typeface="HelveticaNeueLT Std Cn" panose="020B0506030502030204" pitchFamily="34" charset="0"/>
              </a:rPr>
              <a:t> </a:t>
            </a:r>
          </a:p>
          <a:p>
            <a:endParaRPr lang="fr-FR" sz="700" b="1" dirty="0">
              <a:latin typeface="HelveticaNeueLT Std Cn" panose="020B0506030502030204" pitchFamily="34" charset="0"/>
            </a:endParaRPr>
          </a:p>
          <a:p>
            <a:r>
              <a:rPr lang="fr-FR" b="1" dirty="0">
                <a:latin typeface="HelveticaNeueLT Std Cn" panose="020B0506030502030204" pitchFamily="34" charset="0"/>
              </a:rPr>
              <a:t>remise en état et interventions nécessaires </a:t>
            </a:r>
            <a:r>
              <a:rPr lang="fr-FR" b="1" dirty="0" smtClean="0">
                <a:latin typeface="HelveticaNeueLT Std Cn" panose="020B0506030502030204" pitchFamily="34" charset="0"/>
              </a:rPr>
              <a:t> :</a:t>
            </a:r>
          </a:p>
          <a:p>
            <a:pPr marL="171450" indent="-171450">
              <a:buFontTx/>
              <a:buChar char="-"/>
            </a:pPr>
            <a:r>
              <a:rPr lang="fr-FR" dirty="0" smtClean="0">
                <a:latin typeface="HelveticaNeueLT Std Cn" panose="020B0506030502030204" pitchFamily="34" charset="0"/>
              </a:rPr>
              <a:t>Travaux de rénovation intérieurs</a:t>
            </a:r>
          </a:p>
          <a:p>
            <a:r>
              <a:rPr lang="fr-FR" b="1" dirty="0" smtClean="0">
                <a:latin typeface="HelveticaNeueLT Std Cn" panose="020B0506030502030204" pitchFamily="34" charset="0"/>
              </a:rPr>
              <a:t>Travaux </a:t>
            </a:r>
            <a:r>
              <a:rPr lang="fr-FR" b="1" dirty="0" smtClean="0">
                <a:latin typeface="HelveticaNeueLT Std Cn" panose="020B0506030502030204" pitchFamily="34" charset="0"/>
              </a:rPr>
              <a:t>prévus par VNF :</a:t>
            </a:r>
          </a:p>
          <a:p>
            <a:r>
              <a:rPr lang="fr-FR" b="1" dirty="0" smtClean="0">
                <a:latin typeface="HelveticaNeueLT Std Cn" panose="020B0506030502030204" pitchFamily="34" charset="0"/>
              </a:rPr>
              <a:t>-  </a:t>
            </a:r>
            <a:r>
              <a:rPr lang="fr-FR" dirty="0" smtClean="0">
                <a:latin typeface="HelveticaNeueLT Std Cn" panose="020B0506030502030204" pitchFamily="34" charset="0"/>
              </a:rPr>
              <a:t>Assainissement</a:t>
            </a:r>
            <a:endParaRPr lang="fr-FR" dirty="0">
              <a:latin typeface="HelveticaNeueLT Std Cn" panose="020B0506030502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>
              <a:latin typeface="HelveticaNeueLT Std Cn" panose="020B0506030502030204" pitchFamily="34" charset="0"/>
            </a:endParaRPr>
          </a:p>
          <a:p>
            <a:endParaRPr lang="fr-FR" b="1" dirty="0">
              <a:latin typeface="HelveticaNeueLT Std Cn" panose="020B0506030502030204" pitchFamily="34" charset="0"/>
            </a:endParaRPr>
          </a:p>
          <a:p>
            <a:endParaRPr lang="fr-FR" b="1" dirty="0">
              <a:latin typeface="HelveticaNeueLT Std Cn" panose="020B0506030502030204" pitchFamily="34" charset="0"/>
            </a:endParaRPr>
          </a:p>
          <a:p>
            <a:endParaRPr lang="fr-FR" dirty="0">
              <a:latin typeface="HelveticaNeueLT Std" panose="020B0604020202020204" pitchFamily="34" charset="0"/>
            </a:endParaRPr>
          </a:p>
        </p:txBody>
      </p:sp>
      <p:sp>
        <p:nvSpPr>
          <p:cNvPr id="9" name="Espace réservé des notes 2">
            <a:extLst>
              <a:ext uri="{FF2B5EF4-FFF2-40B4-BE49-F238E27FC236}">
                <a16:creationId xmlns:a16="http://schemas.microsoft.com/office/drawing/2014/main" id="{EFC54BD2-3F96-4DEE-B473-A7D256AD83E2}"/>
              </a:ext>
            </a:extLst>
          </p:cNvPr>
          <p:cNvSpPr txBox="1">
            <a:spLocks/>
          </p:cNvSpPr>
          <p:nvPr/>
        </p:nvSpPr>
        <p:spPr>
          <a:xfrm>
            <a:off x="237785" y="7821975"/>
            <a:ext cx="3077367" cy="106893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>
                <a:solidFill>
                  <a:srgbClr val="FF0066"/>
                </a:solidFill>
                <a:latin typeface="HelveticaNeueLT Std Cn" panose="020B0506030502030204" pitchFamily="34" charset="0"/>
              </a:rPr>
              <a:t>PROGRAMMATION</a:t>
            </a:r>
            <a:r>
              <a:rPr lang="fr-FR" b="1" dirty="0">
                <a:latin typeface="HelveticaNeueLT Std Cn" panose="020B0506030502030204" pitchFamily="34" charset="0"/>
              </a:rPr>
              <a:t> </a:t>
            </a:r>
          </a:p>
          <a:p>
            <a:endParaRPr lang="fr-FR" sz="700" b="1" dirty="0">
              <a:latin typeface="HelveticaNeueLT Std Cn" panose="020B0506030502030204" pitchFamily="34" charset="0"/>
            </a:endParaRPr>
          </a:p>
          <a:p>
            <a:r>
              <a:rPr lang="fr-FR" b="1" dirty="0" smtClean="0">
                <a:latin typeface="HelveticaNeueLT Std Cn" panose="020B0506030502030204" pitchFamily="34" charset="0"/>
              </a:rPr>
              <a:t>occupation </a:t>
            </a:r>
            <a:r>
              <a:rPr lang="fr-FR" b="1" dirty="0">
                <a:latin typeface="HelveticaNeueLT Std Cn" panose="020B0506030502030204" pitchFamily="34" charset="0"/>
              </a:rPr>
              <a:t>actuelle : </a:t>
            </a:r>
            <a:r>
              <a:rPr lang="fr-FR" dirty="0">
                <a:latin typeface="HelveticaNeueLT Std Cn" panose="020B0506030502030204" pitchFamily="34" charset="0"/>
              </a:rPr>
              <a:t>vacant </a:t>
            </a:r>
          </a:p>
          <a:p>
            <a:r>
              <a:rPr lang="fr-FR" b="1" dirty="0" smtClean="0">
                <a:latin typeface="HelveticaNeueLT Std Cn" panose="020B0506030502030204" pitchFamily="34" charset="0"/>
              </a:rPr>
              <a:t>programme </a:t>
            </a:r>
            <a:r>
              <a:rPr lang="fr-FR" b="1" dirty="0">
                <a:latin typeface="HelveticaNeueLT Std Cn" panose="020B0506030502030204" pitchFamily="34" charset="0"/>
              </a:rPr>
              <a:t>futur potentiel : </a:t>
            </a:r>
          </a:p>
          <a:p>
            <a:pPr marL="171450" indent="-171450">
              <a:buFontTx/>
              <a:buChar char="-"/>
            </a:pPr>
            <a:r>
              <a:rPr lang="fr-FR" dirty="0" smtClean="0">
                <a:latin typeface="HelveticaNeueLT Std Cn" panose="020B0506030502030204" pitchFamily="34" charset="0"/>
              </a:rPr>
              <a:t>Activités d’ hébergement </a:t>
            </a:r>
          </a:p>
          <a:p>
            <a:pPr marL="171450" indent="-171450">
              <a:buFontTx/>
              <a:buChar char="-"/>
            </a:pPr>
            <a:r>
              <a:rPr lang="fr-FR" dirty="0" smtClean="0">
                <a:latin typeface="HelveticaNeueLT Std Cn" panose="020B0506030502030204" pitchFamily="34" charset="0"/>
              </a:rPr>
              <a:t>Activités touristiques et/ou culturelles</a:t>
            </a:r>
            <a:endParaRPr lang="fr-FR" dirty="0">
              <a:latin typeface="HelveticaNeueLT Std Cn" panose="020B0506030502030204" pitchFamily="34" charset="0"/>
            </a:endParaRPr>
          </a:p>
          <a:p>
            <a:endParaRPr lang="fr-FR" dirty="0">
              <a:latin typeface="HelveticaNeueLT Std Cn" panose="020B0506030502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b="1" dirty="0">
              <a:latin typeface="HelveticaNeueLT Std Cn" panose="020B0506030502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b="1" dirty="0">
              <a:latin typeface="HelveticaNeueLT Std Cn" panose="020B0506030502030204" pitchFamily="34" charset="0"/>
            </a:endParaRPr>
          </a:p>
          <a:p>
            <a:endParaRPr lang="fr-FR" b="1" dirty="0">
              <a:latin typeface="HelveticaNeueLT Std Cn" panose="020B0506030502030204" pitchFamily="34" charset="0"/>
            </a:endParaRPr>
          </a:p>
          <a:p>
            <a:r>
              <a:rPr lang="fr-FR" b="1" dirty="0">
                <a:latin typeface="HelveticaNeueLT Std Cn" panose="020B0506030502030204" pitchFamily="34" charset="0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>
              <a:latin typeface="HelveticaNeueLT Std Cn" panose="020B0506030502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>
              <a:latin typeface="HelveticaNeueLT Std Cn" panose="020B0506030502030204" pitchFamily="34" charset="0"/>
            </a:endParaRPr>
          </a:p>
          <a:p>
            <a:endParaRPr lang="fr-FR" dirty="0">
              <a:latin typeface="HelveticaNeueLT Std" panose="020B0604020202020204" pitchFamily="34" charset="0"/>
            </a:endParaRPr>
          </a:p>
        </p:txBody>
      </p:sp>
      <p:sp>
        <p:nvSpPr>
          <p:cNvPr id="11" name="Espace réservé des notes 2">
            <a:extLst>
              <a:ext uri="{FF2B5EF4-FFF2-40B4-BE49-F238E27FC236}">
                <a16:creationId xmlns:a16="http://schemas.microsoft.com/office/drawing/2014/main" id="{6BE5883F-C5BA-4B59-B6BB-1AE2D80046B8}"/>
              </a:ext>
            </a:extLst>
          </p:cNvPr>
          <p:cNvSpPr txBox="1">
            <a:spLocks/>
          </p:cNvSpPr>
          <p:nvPr/>
        </p:nvSpPr>
        <p:spPr>
          <a:xfrm>
            <a:off x="237784" y="5354197"/>
            <a:ext cx="3077367" cy="110755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b="1" dirty="0">
                <a:solidFill>
                  <a:srgbClr val="FF0066"/>
                </a:solidFill>
                <a:latin typeface="HelveticaNeueLT Std Cn" panose="020B0506030502030204" pitchFamily="34" charset="0"/>
              </a:rPr>
              <a:t>REGLEMENTATIONS</a:t>
            </a:r>
          </a:p>
          <a:p>
            <a:endParaRPr lang="fr-FR" sz="900" b="1" dirty="0">
              <a:latin typeface="HelveticaNeueLT Std Cn" panose="020B0506030502030204" pitchFamily="34" charset="0"/>
            </a:endParaRPr>
          </a:p>
          <a:p>
            <a:r>
              <a:rPr lang="fr-FR" sz="1200" b="1" dirty="0">
                <a:latin typeface="HelveticaNeueLT Std Cn" panose="020B0506030502030204" pitchFamily="34" charset="0"/>
              </a:rPr>
              <a:t>PLU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b="1" dirty="0">
                <a:latin typeface="HelveticaNeueLT Std Cn" panose="020B0506030502030204" pitchFamily="34" charset="0"/>
              </a:rPr>
              <a:t>Consultable en mairie</a:t>
            </a:r>
          </a:p>
          <a:p>
            <a:r>
              <a:rPr lang="fr-FR" sz="1200" b="1" dirty="0" smtClean="0">
                <a:latin typeface="HelveticaNeueLT Std Cn" panose="020B0506030502030204" pitchFamily="34" charset="0"/>
              </a:rPr>
              <a:t>PPRI </a:t>
            </a:r>
            <a:endParaRPr lang="fr-FR" sz="1200" b="1" dirty="0">
              <a:latin typeface="HelveticaNeueLT Std Cn" panose="020B0506030502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b="1" dirty="0">
                <a:latin typeface="HelveticaNeueLT Std Cn" panose="020B0506030502030204" pitchFamily="34" charset="0"/>
              </a:rPr>
              <a:t>Hors zone inondable</a:t>
            </a:r>
          </a:p>
          <a:p>
            <a:endParaRPr lang="fr-FR" b="1" dirty="0">
              <a:latin typeface="HelveticaNeueLT Std Cn" panose="020B0506030502030204" pitchFamily="34" charset="0"/>
            </a:endParaRPr>
          </a:p>
          <a:p>
            <a:endParaRPr lang="fr-FR" sz="1100" b="1" dirty="0">
              <a:latin typeface="HelveticaNeueLT Std Cn" panose="020B0506030502030204" pitchFamily="34" charset="0"/>
            </a:endParaRPr>
          </a:p>
          <a:p>
            <a:endParaRPr lang="fr-FR" b="1" dirty="0">
              <a:latin typeface="HelveticaNeueLT Std Cn" panose="020B0506030502030204" pitchFamily="34" charset="0"/>
            </a:endParaRPr>
          </a:p>
          <a:p>
            <a:endParaRPr lang="fr-FR" dirty="0">
              <a:latin typeface="HelveticaNeueLT Std" panose="020B0604020202020204" pitchFamily="34" charset="0"/>
            </a:endParaRPr>
          </a:p>
        </p:txBody>
      </p:sp>
      <p:pic>
        <p:nvPicPr>
          <p:cNvPr id="36" name="Image 35" descr="Une image contenant texte, carte&#10;&#10;Description générée automatiquement">
            <a:extLst>
              <a:ext uri="{FF2B5EF4-FFF2-40B4-BE49-F238E27FC236}">
                <a16:creationId xmlns:a16="http://schemas.microsoft.com/office/drawing/2014/main" id="{618D1B37-A274-4FCF-A87C-7F663EBB99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319" y="289396"/>
            <a:ext cx="3241142" cy="3555774"/>
          </a:xfrm>
          <a:prstGeom prst="rect">
            <a:avLst/>
          </a:prstGeom>
        </p:spPr>
      </p:pic>
      <p:pic>
        <p:nvPicPr>
          <p:cNvPr id="3" name="Image 2" descr="Une image contenant intérieur, mur, plancher, jaune&#10;&#10;Description générée automatiquement">
            <a:extLst>
              <a:ext uri="{FF2B5EF4-FFF2-40B4-BE49-F238E27FC236}">
                <a16:creationId xmlns:a16="http://schemas.microsoft.com/office/drawing/2014/main" id="{F1E95FF6-EFB1-46DE-93C8-16FAF82F4F5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917" y="4090708"/>
            <a:ext cx="3194297" cy="2129531"/>
          </a:xfrm>
          <a:prstGeom prst="rect">
            <a:avLst/>
          </a:prstGeom>
        </p:spPr>
      </p:pic>
      <p:pic>
        <p:nvPicPr>
          <p:cNvPr id="6" name="Image 5" descr="Une image contenant intérieur, mur, plancher, cuisine&#10;&#10;Description générée automatiquement">
            <a:extLst>
              <a:ext uri="{FF2B5EF4-FFF2-40B4-BE49-F238E27FC236}">
                <a16:creationId xmlns:a16="http://schemas.microsoft.com/office/drawing/2014/main" id="{E9DD63FC-1FC0-4471-A941-32F47A36D4D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319" y="6465777"/>
            <a:ext cx="3217895" cy="2145263"/>
          </a:xfrm>
          <a:prstGeom prst="rect">
            <a:avLst/>
          </a:prstGeom>
        </p:spPr>
      </p:pic>
      <p:sp>
        <p:nvSpPr>
          <p:cNvPr id="10" name="Espace réservé des notes 2">
            <a:extLst>
              <a:ext uri="{FF2B5EF4-FFF2-40B4-BE49-F238E27FC236}">
                <a16:creationId xmlns:a16="http://schemas.microsoft.com/office/drawing/2014/main" id="{02E78D04-96EF-4578-B78E-80B23CE86CCD}"/>
              </a:ext>
            </a:extLst>
          </p:cNvPr>
          <p:cNvSpPr txBox="1">
            <a:spLocks/>
          </p:cNvSpPr>
          <p:nvPr/>
        </p:nvSpPr>
        <p:spPr>
          <a:xfrm>
            <a:off x="243934" y="169539"/>
            <a:ext cx="3065065" cy="504730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>
                <a:solidFill>
                  <a:srgbClr val="FF0066"/>
                </a:solidFill>
                <a:latin typeface="HelveticaNeueLT Std Cn" panose="020B0506030502030204" pitchFamily="34" charset="0"/>
              </a:rPr>
              <a:t>DESCRIPTION </a:t>
            </a:r>
          </a:p>
          <a:p>
            <a:r>
              <a:rPr lang="fr-FR" b="1" dirty="0" smtClean="0">
                <a:latin typeface="HelveticaNeueLT Std Cn" panose="020B0506030502030204" pitchFamily="34" charset="0"/>
              </a:rPr>
              <a:t>bâti </a:t>
            </a:r>
            <a:r>
              <a:rPr lang="fr-FR" b="1" dirty="0">
                <a:latin typeface="HelveticaNeueLT Std Cn" panose="020B0506030502030204" pitchFamily="34" charset="0"/>
              </a:rPr>
              <a:t>et foncier </a:t>
            </a:r>
            <a:endParaRPr lang="fr-FR" b="1" dirty="0" smtClean="0">
              <a:latin typeface="HelveticaNeueLT Std Cn" panose="020B0506030502030204" pitchFamily="34" charset="0"/>
            </a:endParaRPr>
          </a:p>
          <a:p>
            <a:r>
              <a:rPr lang="fr-FR" dirty="0" smtClean="0">
                <a:latin typeface="HelveticaNeueLT Std Cn" panose="020B0506030502030204" pitchFamily="34" charset="0"/>
              </a:rPr>
              <a:t>Année de construction 1855</a:t>
            </a:r>
          </a:p>
          <a:p>
            <a:r>
              <a:rPr lang="fr-FR" dirty="0" smtClean="0">
                <a:latin typeface="HelveticaNeueLT Std Cn" panose="020B0506030502030204" pitchFamily="34" charset="0"/>
              </a:rPr>
              <a:t>Typologie : Maison éclusière R+1</a:t>
            </a:r>
            <a:r>
              <a:rPr lang="fr-FR" dirty="0">
                <a:latin typeface="HelveticaNeueLT Std Cn" panose="020B0506030502030204" pitchFamily="34" charset="0"/>
              </a:rPr>
              <a:t>+ combles </a:t>
            </a:r>
            <a:endParaRPr lang="fr-FR" dirty="0" smtClean="0">
              <a:latin typeface="HelveticaNeueLT Std Cn" panose="020B0506030502030204" pitchFamily="34" charset="0"/>
            </a:endParaRPr>
          </a:p>
          <a:p>
            <a:r>
              <a:rPr lang="fr-FR" dirty="0" smtClean="0">
                <a:latin typeface="HelveticaNeueLT Std Cn" panose="020B0506030502030204" pitchFamily="34" charset="0"/>
              </a:rPr>
              <a:t>Composition : </a:t>
            </a:r>
            <a:endParaRPr lang="fr-FR" dirty="0">
              <a:latin typeface="HelveticaNeueLT Std Cn" panose="020B0506030502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>
                <a:latin typeface="HelveticaNeueLT Std Cn" panose="020B0506030502030204" pitchFamily="34" charset="0"/>
              </a:rPr>
              <a:t>Salon, cuisine, salle de bain et </a:t>
            </a:r>
            <a:r>
              <a:rPr lang="fr-FR" dirty="0" err="1">
                <a:latin typeface="HelveticaNeueLT Std Cn" panose="020B0506030502030204" pitchFamily="34" charset="0"/>
              </a:rPr>
              <a:t>wc</a:t>
            </a:r>
            <a:r>
              <a:rPr lang="fr-FR" dirty="0">
                <a:latin typeface="HelveticaNeueLT Std Cn" panose="020B0506030502030204" pitchFamily="34" charset="0"/>
              </a:rPr>
              <a:t> au RDC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>
                <a:latin typeface="HelveticaNeueLT Std Cn" panose="020B0506030502030204" pitchFamily="34" charset="0"/>
              </a:rPr>
              <a:t>3 chambres en enfilade au R+1</a:t>
            </a:r>
          </a:p>
          <a:p>
            <a:endParaRPr lang="fr-FR" dirty="0">
              <a:latin typeface="HelveticaNeueLT Std Cn" panose="020B0506030502030204" pitchFamily="34" charset="0"/>
            </a:endParaRPr>
          </a:p>
          <a:p>
            <a:r>
              <a:rPr lang="fr-FR" b="1" dirty="0" smtClean="0">
                <a:latin typeface="HelveticaNeueLT Std Cn" panose="020B0506030502030204" pitchFamily="34" charset="0"/>
              </a:rPr>
              <a:t>Surface bâti </a:t>
            </a:r>
            <a:r>
              <a:rPr lang="fr-FR" dirty="0" smtClean="0">
                <a:latin typeface="HelveticaNeueLT Std Cn" panose="020B0506030502030204" pitchFamily="34" charset="0"/>
              </a:rPr>
              <a:t>: 107 m² (RDC : 58 – Etage : 49)</a:t>
            </a:r>
          </a:p>
          <a:p>
            <a:r>
              <a:rPr lang="fr-FR" b="1" dirty="0" smtClean="0">
                <a:latin typeface="HelveticaNeueLT Std Cn" panose="020B0506030502030204" pitchFamily="34" charset="0"/>
              </a:rPr>
              <a:t>Surface foncier </a:t>
            </a:r>
            <a:r>
              <a:rPr lang="fr-FR" dirty="0" smtClean="0">
                <a:latin typeface="HelveticaNeueLT Std Cn" panose="020B0506030502030204" pitchFamily="34" charset="0"/>
              </a:rPr>
              <a:t>: 151 m²</a:t>
            </a:r>
            <a:r>
              <a:rPr lang="fr-FR" dirty="0">
                <a:latin typeface="HelveticaNeueLT Std Cn" panose="020B0506030502030204" pitchFamily="34" charset="0"/>
              </a:rPr>
              <a:t> </a:t>
            </a:r>
          </a:p>
          <a:p>
            <a:r>
              <a:rPr lang="fr-FR" b="1" dirty="0" smtClean="0">
                <a:latin typeface="HelveticaNeueLT Std Cn" panose="020B0506030502030204" pitchFamily="34" charset="0"/>
              </a:rPr>
              <a:t>État : </a:t>
            </a:r>
            <a:r>
              <a:rPr lang="fr-FR" dirty="0" smtClean="0">
                <a:latin typeface="HelveticaNeueLT Std Cn" panose="020B0506030502030204" pitchFamily="34" charset="0"/>
              </a:rPr>
              <a:t>Etat </a:t>
            </a:r>
            <a:r>
              <a:rPr lang="fr-FR" dirty="0" smtClean="0">
                <a:latin typeface="HelveticaNeueLT Std Cn" panose="020B0506030502030204" pitchFamily="34" charset="0"/>
              </a:rPr>
              <a:t>moyen</a:t>
            </a:r>
            <a:endParaRPr lang="fr-FR" dirty="0">
              <a:latin typeface="HelveticaNeueLT Std Cn" panose="020B0506030502030204" pitchFamily="34" charset="0"/>
            </a:endParaRPr>
          </a:p>
          <a:p>
            <a:r>
              <a:rPr lang="fr-FR" b="1" dirty="0" smtClean="0">
                <a:latin typeface="HelveticaNeueLT Std Cn" panose="020B0506030502030204" pitchFamily="34" charset="0"/>
              </a:rPr>
              <a:t>qualité </a:t>
            </a:r>
            <a:r>
              <a:rPr lang="fr-FR" b="1" dirty="0">
                <a:latin typeface="HelveticaNeueLT Std Cn" panose="020B0506030502030204" pitchFamily="34" charset="0"/>
              </a:rPr>
              <a:t>architecturale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>
                <a:latin typeface="HelveticaNeueLT Std Cn" panose="020B0506030502030204" pitchFamily="34" charset="0"/>
              </a:rPr>
              <a:t>Poutres apparentes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>
                <a:latin typeface="HelveticaNeueLT Std Cn" panose="020B0506030502030204" pitchFamily="34" charset="0"/>
              </a:rPr>
              <a:t>Anciennes cheminées </a:t>
            </a:r>
          </a:p>
          <a:p>
            <a:r>
              <a:rPr lang="fr-FR" b="1" dirty="0" smtClean="0">
                <a:latin typeface="HelveticaNeueLT Std Cn" panose="020B0506030502030204" pitchFamily="34" charset="0"/>
              </a:rPr>
              <a:t>Diagnostics </a:t>
            </a:r>
            <a:r>
              <a:rPr lang="fr-FR" b="1" dirty="0" smtClean="0">
                <a:latin typeface="HelveticaNeueLT Std Cn" panose="020B0506030502030204" pitchFamily="34" charset="0"/>
              </a:rPr>
              <a:t>réalisés en 2021 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>
                <a:latin typeface="HelveticaNeueLT Std Cn" panose="020B0506030502030204" pitchFamily="34" charset="0"/>
              </a:rPr>
              <a:t>Etat de </a:t>
            </a:r>
            <a:r>
              <a:rPr lang="fr-FR" dirty="0" smtClean="0">
                <a:latin typeface="HelveticaNeueLT Std Cn" panose="020B0506030502030204" pitchFamily="34" charset="0"/>
              </a:rPr>
              <a:t>conservation, DPE, Electricité, Amiante, Plomb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>
              <a:latin typeface="HelveticaNeueLT Std Cn" panose="020B0506030502030204" pitchFamily="34" charset="0"/>
            </a:endParaRPr>
          </a:p>
          <a:p>
            <a:r>
              <a:rPr lang="fr-FR" b="1" dirty="0" smtClean="0">
                <a:latin typeface="HelveticaNeueLT Std Cn" panose="020B0506030502030204" pitchFamily="34" charset="0"/>
              </a:rPr>
              <a:t>Travaux  prévus – Contraintes :</a:t>
            </a:r>
          </a:p>
          <a:p>
            <a:r>
              <a:rPr lang="fr-FR" b="1" dirty="0" smtClean="0">
                <a:latin typeface="HelveticaNeueLT Std Cn" panose="020B0506030502030204" pitchFamily="34" charset="0"/>
              </a:rPr>
              <a:t>2023</a:t>
            </a:r>
            <a:r>
              <a:rPr lang="fr-FR" dirty="0" smtClean="0">
                <a:latin typeface="HelveticaNeueLT Std Cn" panose="020B0506030502030204" pitchFamily="34" charset="0"/>
              </a:rPr>
              <a:t> : mise aux normes de l’assainissement (micro station avec filtre compact) qui aura pour conséquence une emprise de l’accès côté écluse durant les travaux</a:t>
            </a:r>
          </a:p>
          <a:p>
            <a:r>
              <a:rPr lang="fr-FR" b="1" dirty="0" smtClean="0">
                <a:latin typeface="HelveticaNeueLT Std Cn" panose="020B0506030502030204" pitchFamily="34" charset="0"/>
              </a:rPr>
              <a:t>2024</a:t>
            </a:r>
            <a:r>
              <a:rPr lang="fr-FR" dirty="0" smtClean="0">
                <a:latin typeface="HelveticaNeueLT Std Cn" panose="020B0506030502030204" pitchFamily="34" charset="0"/>
              </a:rPr>
              <a:t> : réfection de l’écluse (réparation de la maçonnerie et rejointoiement) qui aura pour conséquence une emprise des deux côtés de l’écluse durant les travaux</a:t>
            </a:r>
            <a:endParaRPr lang="fr-FR" dirty="0">
              <a:latin typeface="HelveticaNeueLT Std Cn" panose="020B0506030502030204" pitchFamily="34" charset="0"/>
            </a:endParaRPr>
          </a:p>
          <a:p>
            <a:endParaRPr lang="fr-FR" dirty="0">
              <a:latin typeface="HelveticaNeueLT Std Cn" panose="020B05060305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763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1488" y="486837"/>
            <a:ext cx="5915025" cy="636884"/>
          </a:xfrm>
        </p:spPr>
        <p:txBody>
          <a:bodyPr/>
          <a:lstStyle/>
          <a:p>
            <a:r>
              <a:rPr lang="fr-FR" dirty="0" smtClean="0"/>
              <a:t>Plan RDC</a:t>
            </a:r>
            <a:endParaRPr lang="fr-FR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4991" y="1322024"/>
            <a:ext cx="6448676" cy="690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204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846205"/>
          </a:xfrm>
        </p:spPr>
        <p:txBody>
          <a:bodyPr/>
          <a:lstStyle/>
          <a:p>
            <a:r>
              <a:rPr lang="fr-FR" dirty="0" smtClean="0"/>
              <a:t>Plan étage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353" y="1333041"/>
            <a:ext cx="6343293" cy="678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24322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1125</TotalTime>
  <Words>487</Words>
  <Application>Microsoft Office PowerPoint</Application>
  <PresentationFormat>Affichage à l'écran (4:3)</PresentationFormat>
  <Paragraphs>61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HelveticaNeueLT Std</vt:lpstr>
      <vt:lpstr>HelveticaNeueLT Std Cn</vt:lpstr>
      <vt:lpstr>Thème Office</vt:lpstr>
      <vt:lpstr>Présentation PowerPoint</vt:lpstr>
      <vt:lpstr>Présentation PowerPoint</vt:lpstr>
      <vt:lpstr>Plan RDC</vt:lpstr>
      <vt:lpstr>Plan étage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tom 20</dc:creator>
  <cp:lastModifiedBy>DELSENY Danièle, VNF/DT Sud-Ouest/SDEV/UIMMO</cp:lastModifiedBy>
  <cp:revision>290</cp:revision>
  <dcterms:created xsi:type="dcterms:W3CDTF">2020-03-05T15:12:39Z</dcterms:created>
  <dcterms:modified xsi:type="dcterms:W3CDTF">2022-12-12T11:24:05Z</dcterms:modified>
</cp:coreProperties>
</file>