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20" initials="t2" lastIdx="1" clrIdx="0">
    <p:extLst>
      <p:ext uri="{19B8F6BF-5375-455C-9EA6-DF929625EA0E}">
        <p15:presenceInfo xmlns:p15="http://schemas.microsoft.com/office/powerpoint/2012/main" userId="tom 2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7" d="100"/>
          <a:sy n="87" d="100"/>
        </p:scale>
        <p:origin x="2904" y="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40092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321149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284133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39217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64293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F5A3DAC-60A3-431A-94F1-1452CD0880C3}" type="datetimeFigureOut">
              <a:rPr lang="fr-FR" smtClean="0"/>
              <a:t>12/12/2022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57483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F5A3DAC-60A3-431A-94F1-1452CD0880C3}" type="datetimeFigureOut">
              <a:rPr lang="fr-FR" smtClean="0"/>
              <a:t>12/12/2022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96304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F5A3DAC-60A3-431A-94F1-1452CD0880C3}" type="datetimeFigureOut">
              <a:rPr lang="fr-FR" smtClean="0"/>
              <a:t>12/12/2022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86339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A3DAC-60A3-431A-94F1-1452CD0880C3}" type="datetimeFigureOut">
              <a:rPr lang="fr-FR" smtClean="0"/>
              <a:t>12/12/2022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335294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F5A3DAC-60A3-431A-94F1-1452CD0880C3}" type="datetimeFigureOut">
              <a:rPr lang="fr-FR" smtClean="0"/>
              <a:t>12/12/2022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50753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F5A3DAC-60A3-431A-94F1-1452CD0880C3}" type="datetimeFigureOut">
              <a:rPr lang="fr-FR" smtClean="0"/>
              <a:t>12/12/2022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415135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F5A3DAC-60A3-431A-94F1-1452CD0880C3}" type="datetimeFigureOut">
              <a:rPr lang="fr-FR" smtClean="0"/>
              <a:t>12/12/2022</a:t>
            </a:fld>
            <a:endParaRPr lang="fr-F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1014CDF-AE6D-4BD3-B969-9A132A7EF336}" type="slidenum">
              <a:rPr lang="fr-FR" smtClean="0"/>
              <a:t>‹N°›</a:t>
            </a:fld>
            <a:endParaRPr lang="fr-FR"/>
          </a:p>
        </p:txBody>
      </p:sp>
    </p:spTree>
    <p:extLst>
      <p:ext uri="{BB962C8B-B14F-4D97-AF65-F5344CB8AC3E}">
        <p14:creationId xmlns:p14="http://schemas.microsoft.com/office/powerpoint/2010/main" val="99353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ccla.f/" TargetMode="External"/><Relationship Id="rId7" Type="http://schemas.openxmlformats.org/officeDocument/2006/relationships/image" Target="../media/image4.png"/><Relationship Id="rId2" Type="http://schemas.openxmlformats.org/officeDocument/2006/relationships/hyperlink" Target="http://www.castelnaudary-tourisme.com/"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tm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mp"/><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A82713-4D95-4866-8FCA-B0C41EB233E3}"/>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815BCE5B-C922-443C-8121-41FC26F0FD8E}"/>
              </a:ext>
            </a:extLst>
          </p:cNvPr>
          <p:cNvSpPr/>
          <p:nvPr/>
        </p:nvSpPr>
        <p:spPr>
          <a:xfrm>
            <a:off x="237785" y="251374"/>
            <a:ext cx="6471999" cy="1089529"/>
          </a:xfrm>
          <a:prstGeom prst="rect">
            <a:avLst/>
          </a:prstGeom>
        </p:spPr>
        <p:txBody>
          <a:bodyPr wrap="square">
            <a:spAutoFit/>
          </a:bodyPr>
          <a:lstStyle/>
          <a:p>
            <a:pPr>
              <a:lnSpc>
                <a:spcPct val="120000"/>
              </a:lnSpc>
              <a:spcAft>
                <a:spcPts val="0"/>
              </a:spcAft>
            </a:pPr>
            <a:r>
              <a:rPr lang="fr-FR" b="1" dirty="0" smtClean="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rPr>
              <a:t>SITE 9 - MAISON </a:t>
            </a:r>
            <a:r>
              <a:rPr lang="fr-FR" b="1" dirty="0" smtClean="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rPr>
              <a:t>DU SITE ECLUSIER </a:t>
            </a:r>
            <a:r>
              <a:rPr lang="fr-FR"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rPr>
              <a:t>DE GUERRE, </a:t>
            </a:r>
            <a:r>
              <a:rPr lang="fr-FR" b="1" dirty="0">
                <a:solidFill>
                  <a:srgbClr val="696A6C"/>
                </a:solidFill>
                <a:latin typeface="HelveticaNeueLT Std Cn" panose="020B0506030502030204" pitchFamily="34" charset="0"/>
                <a:ea typeface="Calibri" panose="020F0502020204030204" pitchFamily="34" charset="0"/>
                <a:cs typeface="HelveticaNeueLT Std Cn" panose="020B0506030502030204" pitchFamily="34" charset="0"/>
              </a:rPr>
              <a:t>SAINT-MARTIN-LALANDE </a:t>
            </a:r>
            <a:r>
              <a:rPr lang="fr-FR" b="1" dirty="0" smtClean="0">
                <a:solidFill>
                  <a:srgbClr val="696A6C"/>
                </a:solidFill>
                <a:latin typeface="HelveticaNeueLT Std Cn" panose="020B0506030502030204" pitchFamily="34" charset="0"/>
                <a:ea typeface="Calibri" panose="020F0502020204030204" pitchFamily="34" charset="0"/>
                <a:cs typeface="HelveticaNeueLT Std Cn" panose="020B0506030502030204" pitchFamily="34" charset="0"/>
              </a:rPr>
              <a:t>(11)</a:t>
            </a:r>
            <a:endParaRPr lang="fr-FR"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endParaRPr>
          </a:p>
          <a:p>
            <a:pPr>
              <a:lnSpc>
                <a:spcPct val="120000"/>
              </a:lnSpc>
              <a:spcAft>
                <a:spcPts val="0"/>
              </a:spcAft>
            </a:pPr>
            <a:endParaRPr lang="fr-FR"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endParaRPr>
          </a:p>
        </p:txBody>
      </p:sp>
      <p:sp>
        <p:nvSpPr>
          <p:cNvPr id="15" name="Espace réservé des notes 2">
            <a:extLst>
              <a:ext uri="{FF2B5EF4-FFF2-40B4-BE49-F238E27FC236}">
                <a16:creationId xmlns:a16="http://schemas.microsoft.com/office/drawing/2014/main" id="{D9387C60-2741-4919-B969-A03FEC4FFE87}"/>
              </a:ext>
            </a:extLst>
          </p:cNvPr>
          <p:cNvSpPr txBox="1">
            <a:spLocks/>
          </p:cNvSpPr>
          <p:nvPr/>
        </p:nvSpPr>
        <p:spPr>
          <a:xfrm>
            <a:off x="237785" y="1299989"/>
            <a:ext cx="3728209" cy="4436371"/>
          </a:xfrm>
          <a:prstGeom prst="rect">
            <a:avLst/>
          </a:prstGeom>
          <a:ln>
            <a:solidFill>
              <a:schemeClr val="bg1">
                <a:lumMod val="50000"/>
              </a:schemeClr>
            </a:solidFill>
          </a:ln>
        </p:spPr>
        <p:txBody>
          <a:bodyPr vert="horz" lIns="91440" tIns="45720" rIns="91440" bIns="45720" rtlCol="0">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0000"/>
              </a:lnSpc>
            </a:pPr>
            <a:r>
              <a:rPr lang="fr-FR" sz="4800" b="1" dirty="0">
                <a:solidFill>
                  <a:srgbClr val="FF0066"/>
                </a:solidFill>
                <a:latin typeface="HelveticaNeueLT Std Cn" panose="020B0506030502030204" pitchFamily="34" charset="0"/>
              </a:rPr>
              <a:t>PRÉSENTATION</a:t>
            </a:r>
            <a:r>
              <a:rPr lang="fr-FR" sz="4800" b="1" dirty="0">
                <a:latin typeface="HelveticaNeueLT Std Cn" panose="020B0506030502030204" pitchFamily="34" charset="0"/>
              </a:rPr>
              <a:t> </a:t>
            </a:r>
          </a:p>
          <a:p>
            <a:pPr algn="l">
              <a:lnSpc>
                <a:spcPct val="120000"/>
              </a:lnSpc>
            </a:pPr>
            <a:r>
              <a:rPr lang="fr-FR" sz="4800" b="1" dirty="0">
                <a:latin typeface="HelveticaNeueLT Std Cn" panose="020B0506030502030204" pitchFamily="34" charset="0"/>
              </a:rPr>
              <a:t>L</a:t>
            </a:r>
            <a:r>
              <a:rPr lang="fr-FR" sz="4800" b="1" dirty="0" smtClean="0">
                <a:latin typeface="HelveticaNeueLT Std Cn" panose="020B0506030502030204" pitchFamily="34" charset="0"/>
              </a:rPr>
              <a:t>ocalisation  : </a:t>
            </a:r>
            <a:r>
              <a:rPr lang="fr-FR" sz="4800" dirty="0" smtClean="0">
                <a:latin typeface="HelveticaNeueLT Std Cn" panose="020B0506030502030204" pitchFamily="34" charset="0"/>
              </a:rPr>
              <a:t>Site </a:t>
            </a:r>
            <a:r>
              <a:rPr lang="fr-FR" sz="4800" dirty="0">
                <a:latin typeface="HelveticaNeueLT Std Cn" panose="020B0506030502030204" pitchFamily="34" charset="0"/>
              </a:rPr>
              <a:t>implanté en périphérie de la commune de Saint-Martin-Lalande (1116 </a:t>
            </a:r>
            <a:r>
              <a:rPr lang="fr-FR" sz="4800" dirty="0" err="1">
                <a:latin typeface="HelveticaNeueLT Std Cn" panose="020B0506030502030204" pitchFamily="34" charset="0"/>
              </a:rPr>
              <a:t>hab</a:t>
            </a:r>
            <a:r>
              <a:rPr lang="fr-FR" sz="4800" dirty="0">
                <a:latin typeface="HelveticaNeueLT Std Cn" panose="020B0506030502030204" pitchFamily="34" charset="0"/>
              </a:rPr>
              <a:t>) au sein d'un environnement très rural, mais à proximité de la D6113 qui longe le canal du Midi </a:t>
            </a:r>
          </a:p>
          <a:p>
            <a:pPr algn="l">
              <a:lnSpc>
                <a:spcPct val="120000"/>
              </a:lnSpc>
            </a:pPr>
            <a:r>
              <a:rPr lang="fr-FR" sz="4800" b="1" dirty="0">
                <a:latin typeface="HelveticaNeueLT Std Cn" panose="020B0506030502030204" pitchFamily="34" charset="0"/>
              </a:rPr>
              <a:t>Contexte particulier du site et enjeux :</a:t>
            </a:r>
          </a:p>
          <a:p>
            <a:pPr algn="l">
              <a:lnSpc>
                <a:spcPct val="120000"/>
              </a:lnSpc>
            </a:pPr>
            <a:r>
              <a:rPr lang="fr-FR" sz="4800" dirty="0">
                <a:latin typeface="HelveticaNeueLT Std Cn" panose="020B0506030502030204" pitchFamily="34" charset="0"/>
              </a:rPr>
              <a:t>Environnement très rural et maison isolée, toutefois accessible par la route et la voie verte en cours de rénovation par le Département dont la fréquentation est en augmentation par les cyclistes.</a:t>
            </a:r>
          </a:p>
          <a:p>
            <a:pPr algn="l">
              <a:lnSpc>
                <a:spcPct val="120000"/>
              </a:lnSpc>
            </a:pPr>
            <a:r>
              <a:rPr lang="fr-FR" sz="4800" dirty="0">
                <a:latin typeface="HelveticaNeueLT Std Cn" panose="020B0506030502030204" pitchFamily="34" charset="0"/>
              </a:rPr>
              <a:t>Fréquentation de l’OT de Castelnaudary : 40 000 visiteurs/an</a:t>
            </a:r>
          </a:p>
          <a:p>
            <a:pPr algn="l">
              <a:lnSpc>
                <a:spcPct val="120000"/>
              </a:lnSpc>
              <a:spcBef>
                <a:spcPts val="0"/>
              </a:spcBef>
            </a:pPr>
            <a:r>
              <a:rPr lang="fr-FR" sz="4800" u="sng" dirty="0">
                <a:hlinkClick r:id="rId2"/>
              </a:rPr>
              <a:t>www.castelnaudary-tourisme.com</a:t>
            </a:r>
            <a:endParaRPr lang="fr-FR" sz="4800" u="sng" dirty="0"/>
          </a:p>
          <a:p>
            <a:pPr algn="l">
              <a:lnSpc>
                <a:spcPct val="120000"/>
              </a:lnSpc>
              <a:spcBef>
                <a:spcPts val="0"/>
              </a:spcBef>
            </a:pPr>
            <a:r>
              <a:rPr lang="fr-FR" sz="4800" u="sng" dirty="0">
                <a:hlinkClick r:id="rId3"/>
              </a:rPr>
              <a:t>www.cccla.f</a:t>
            </a:r>
            <a:endParaRPr lang="fr-FR" sz="4800" dirty="0">
              <a:latin typeface="HelveticaNeueLT Std Cn" panose="020B0506030502030204" pitchFamily="34" charset="0"/>
            </a:endParaRPr>
          </a:p>
          <a:p>
            <a:pPr algn="l">
              <a:lnSpc>
                <a:spcPct val="120000"/>
              </a:lnSpc>
            </a:pPr>
            <a:r>
              <a:rPr lang="fr-FR" sz="4800" b="1" dirty="0">
                <a:latin typeface="HelveticaNeueLT Std Cn" panose="020B0506030502030204" pitchFamily="34" charset="0"/>
              </a:rPr>
              <a:t>Activités présentes à proximité :</a:t>
            </a:r>
          </a:p>
          <a:p>
            <a:pPr algn="l">
              <a:lnSpc>
                <a:spcPct val="120000"/>
              </a:lnSpc>
              <a:spcBef>
                <a:spcPts val="0"/>
              </a:spcBef>
            </a:pPr>
            <a:r>
              <a:rPr lang="fr-FR" sz="4800" dirty="0">
                <a:solidFill>
                  <a:srgbClr val="002060"/>
                </a:solidFill>
                <a:latin typeface="HelveticaNeueLT Std Cn" panose="020B0506030502030204" pitchFamily="34" charset="0"/>
              </a:rPr>
              <a:t>- </a:t>
            </a:r>
            <a:r>
              <a:rPr lang="fr-FR" sz="4800" dirty="0">
                <a:latin typeface="HelveticaNeueLT Std Cn" panose="020B0506030502030204" pitchFamily="34" charset="0"/>
              </a:rPr>
              <a:t>péniche </a:t>
            </a:r>
            <a:r>
              <a:rPr lang="fr-FR" sz="4800" dirty="0" err="1">
                <a:latin typeface="HelveticaNeueLT Std Cn" panose="020B0506030502030204" pitchFamily="34" charset="0"/>
              </a:rPr>
              <a:t>Kapadokia</a:t>
            </a:r>
            <a:r>
              <a:rPr lang="fr-FR" sz="4800" dirty="0">
                <a:latin typeface="HelveticaNeueLT Std Cn" panose="020B0506030502030204" pitchFamily="34" charset="0"/>
              </a:rPr>
              <a:t> (chambres d’hôtes) ;</a:t>
            </a:r>
          </a:p>
          <a:p>
            <a:pPr algn="l">
              <a:lnSpc>
                <a:spcPct val="120000"/>
              </a:lnSpc>
              <a:spcBef>
                <a:spcPts val="0"/>
              </a:spcBef>
            </a:pPr>
            <a:r>
              <a:rPr lang="fr-FR" sz="4800" dirty="0">
                <a:latin typeface="HelveticaNeueLT Std Cn" panose="020B0506030502030204" pitchFamily="34" charset="0"/>
              </a:rPr>
              <a:t>- ME de la Planque (chambre d’hôtes) &amp; ME de la </a:t>
            </a:r>
            <a:r>
              <a:rPr lang="fr-FR" sz="4800" dirty="0" err="1">
                <a:latin typeface="HelveticaNeueLT Std Cn" panose="020B0506030502030204" pitchFamily="34" charset="0"/>
              </a:rPr>
              <a:t>Dommergue</a:t>
            </a:r>
            <a:r>
              <a:rPr lang="fr-FR" sz="4800" dirty="0">
                <a:latin typeface="HelveticaNeueLT Std Cn" panose="020B0506030502030204" pitchFamily="34" charset="0"/>
              </a:rPr>
              <a:t> (Gîtes) </a:t>
            </a:r>
            <a:r>
              <a:rPr lang="fr-FR" sz="4800" i="1" dirty="0">
                <a:latin typeface="HelveticaNeueLT Std Cn" panose="020B0506030502030204" pitchFamily="34" charset="0"/>
              </a:rPr>
              <a:t>labellisés « accueil vélo »</a:t>
            </a:r>
          </a:p>
          <a:p>
            <a:pPr algn="l">
              <a:lnSpc>
                <a:spcPct val="120000"/>
              </a:lnSpc>
              <a:spcBef>
                <a:spcPts val="0"/>
              </a:spcBef>
            </a:pPr>
            <a:r>
              <a:rPr lang="fr-FR" sz="4800" dirty="0">
                <a:latin typeface="HelveticaNeueLT Std Cn" panose="020B0506030502030204" pitchFamily="34" charset="0"/>
              </a:rPr>
              <a:t>- Maison de Garde « </a:t>
            </a:r>
            <a:r>
              <a:rPr lang="fr-FR" sz="4800" dirty="0" err="1">
                <a:latin typeface="HelveticaNeueLT Std Cn" panose="020B0506030502030204" pitchFamily="34" charset="0"/>
              </a:rPr>
              <a:t>Hostel</a:t>
            </a:r>
            <a:r>
              <a:rPr lang="fr-FR" sz="4800" dirty="0">
                <a:latin typeface="HelveticaNeueLT Std Cn" panose="020B0506030502030204" pitchFamily="34" charset="0"/>
              </a:rPr>
              <a:t> Le Grand Bassin »(location de chambres) </a:t>
            </a:r>
            <a:r>
              <a:rPr lang="fr-FR" sz="4800" i="1" dirty="0">
                <a:latin typeface="HelveticaNeueLT Std Cn" panose="020B0506030502030204" pitchFamily="34" charset="0"/>
              </a:rPr>
              <a:t>labellisé « accueil vélo »</a:t>
            </a:r>
          </a:p>
          <a:p>
            <a:pPr algn="l">
              <a:lnSpc>
                <a:spcPct val="120000"/>
              </a:lnSpc>
              <a:spcBef>
                <a:spcPts val="0"/>
              </a:spcBef>
            </a:pPr>
            <a:r>
              <a:rPr lang="fr-FR" sz="4800" dirty="0">
                <a:latin typeface="HelveticaNeueLT Std Cn" panose="020B0506030502030204" pitchFamily="34" charset="0"/>
              </a:rPr>
              <a:t>- Moulin du Vivier (gîte d’étape) </a:t>
            </a:r>
            <a:r>
              <a:rPr lang="fr-FR" sz="4800" i="1" dirty="0">
                <a:latin typeface="HelveticaNeueLT Std Cn" panose="020B0506030502030204" pitchFamily="34" charset="0"/>
              </a:rPr>
              <a:t>labellisé « accueil vélo </a:t>
            </a:r>
            <a:endParaRPr lang="fr-FR" sz="4800" b="1" dirty="0">
              <a:latin typeface="HelveticaNeueLT Std Cn" panose="020B0506030502030204" pitchFamily="34" charset="0"/>
            </a:endParaRPr>
          </a:p>
          <a:p>
            <a:pPr algn="l">
              <a:lnSpc>
                <a:spcPct val="120000"/>
              </a:lnSpc>
            </a:pPr>
            <a:endParaRPr lang="fr-FR" sz="4800" b="1" dirty="0">
              <a:latin typeface="HelveticaNeueLT Std Cn" panose="020B0506030502030204" pitchFamily="34" charset="0"/>
            </a:endParaRPr>
          </a:p>
          <a:p>
            <a:pPr algn="l">
              <a:lnSpc>
                <a:spcPct val="120000"/>
              </a:lnSpc>
            </a:pPr>
            <a:endParaRPr lang="fr-FR" sz="4800" dirty="0">
              <a:latin typeface="HelveticaNeueLT Std Cn" panose="020B0506030502030204" pitchFamily="34" charset="0"/>
            </a:endParaRPr>
          </a:p>
          <a:p>
            <a:pPr algn="l">
              <a:lnSpc>
                <a:spcPct val="120000"/>
              </a:lnSpc>
            </a:pPr>
            <a:r>
              <a:rPr lang="fr-FR" sz="4800" b="1" dirty="0">
                <a:latin typeface="HelveticaNeueLT Std Cn" panose="020B0506030502030204" pitchFamily="34" charset="0"/>
              </a:rPr>
              <a:t>	</a:t>
            </a:r>
            <a:endParaRPr lang="fr-FR" dirty="0">
              <a:latin typeface="HelveticaNeueLT Std" panose="020B0604020202020204" pitchFamily="34" charset="0"/>
            </a:endParaRPr>
          </a:p>
        </p:txBody>
      </p:sp>
      <p:sp>
        <p:nvSpPr>
          <p:cNvPr id="26" name="Espace réservé des notes 2">
            <a:extLst>
              <a:ext uri="{FF2B5EF4-FFF2-40B4-BE49-F238E27FC236}">
                <a16:creationId xmlns:a16="http://schemas.microsoft.com/office/drawing/2014/main" id="{02E78D04-96EF-4578-B78E-80B23CE86CCD}"/>
              </a:ext>
            </a:extLst>
          </p:cNvPr>
          <p:cNvSpPr txBox="1">
            <a:spLocks/>
          </p:cNvSpPr>
          <p:nvPr/>
        </p:nvSpPr>
        <p:spPr>
          <a:xfrm>
            <a:off x="219383" y="5871990"/>
            <a:ext cx="3694953" cy="3020634"/>
          </a:xfrm>
          <a:prstGeom prst="rect">
            <a:avLst/>
          </a:prstGeom>
          <a:ln>
            <a:solidFill>
              <a:schemeClr val="bg1">
                <a:lumMod val="50000"/>
              </a:schemeClr>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solidFill>
                  <a:srgbClr val="FF0066"/>
                </a:solidFill>
                <a:latin typeface="HelveticaNeueLT Std Cn" panose="020B0506030502030204" pitchFamily="34" charset="0"/>
              </a:rPr>
              <a:t>DESCRIPTION </a:t>
            </a:r>
          </a:p>
          <a:p>
            <a:pPr>
              <a:lnSpc>
                <a:spcPct val="120000"/>
              </a:lnSpc>
            </a:pPr>
            <a:endParaRPr lang="fr-FR" sz="800" b="1" dirty="0" smtClean="0">
              <a:latin typeface="HelveticaNeueLT Std Cn" panose="020B0506030502030204" pitchFamily="34" charset="0"/>
            </a:endParaRPr>
          </a:p>
          <a:p>
            <a:pPr>
              <a:lnSpc>
                <a:spcPct val="120000"/>
              </a:lnSpc>
            </a:pPr>
            <a:r>
              <a:rPr lang="fr-FR" b="1" dirty="0">
                <a:latin typeface="HelveticaNeueLT Std Cn" panose="020B0506030502030204" pitchFamily="34" charset="0"/>
              </a:rPr>
              <a:t>typologie    </a:t>
            </a:r>
            <a:r>
              <a:rPr lang="fr-FR" dirty="0">
                <a:latin typeface="HelveticaNeueLT Std Cn" panose="020B0506030502030204" pitchFamily="34" charset="0"/>
              </a:rPr>
              <a:t>maison éclusière R+1</a:t>
            </a:r>
          </a:p>
          <a:p>
            <a:pPr>
              <a:lnSpc>
                <a:spcPct val="120000"/>
              </a:lnSpc>
            </a:pPr>
            <a:r>
              <a:rPr lang="fr-FR" b="1" dirty="0" smtClean="0">
                <a:latin typeface="HelveticaNeueLT Std Cn" panose="020B0506030502030204" pitchFamily="34" charset="0"/>
              </a:rPr>
              <a:t>Surface bâti : </a:t>
            </a:r>
            <a:r>
              <a:rPr lang="fr-FR" dirty="0" smtClean="0">
                <a:latin typeface="HelveticaNeueLT Std Cn" panose="020B0506030502030204" pitchFamily="34" charset="0"/>
              </a:rPr>
              <a:t>115 </a:t>
            </a:r>
            <a:r>
              <a:rPr lang="fr-FR" dirty="0">
                <a:latin typeface="HelveticaNeueLT Std Cn" panose="020B0506030502030204" pitchFamily="34" charset="0"/>
              </a:rPr>
              <a:t>m² </a:t>
            </a:r>
          </a:p>
          <a:p>
            <a:pPr>
              <a:lnSpc>
                <a:spcPct val="120000"/>
              </a:lnSpc>
            </a:pPr>
            <a:r>
              <a:rPr lang="fr-FR" b="1" dirty="0">
                <a:latin typeface="HelveticaNeueLT Std Cn" panose="020B0506030502030204" pitchFamily="34" charset="0"/>
              </a:rPr>
              <a:t>Surface foncier </a:t>
            </a:r>
            <a:r>
              <a:rPr lang="fr-FR" dirty="0">
                <a:latin typeface="HelveticaNeueLT Std Cn" panose="020B0506030502030204" pitchFamily="34" charset="0"/>
              </a:rPr>
              <a:t>: 470 m²</a:t>
            </a:r>
            <a:endParaRPr lang="fr-FR" b="1" dirty="0">
              <a:latin typeface="HelveticaNeueLT Std Cn" panose="020B0506030502030204" pitchFamily="34" charset="0"/>
            </a:endParaRPr>
          </a:p>
          <a:p>
            <a:endParaRPr lang="fr-FR" sz="800" b="1" dirty="0">
              <a:latin typeface="HelveticaNeueLT Std Cn" panose="020B0506030502030204" pitchFamily="34" charset="0"/>
            </a:endParaRPr>
          </a:p>
          <a:p>
            <a:r>
              <a:rPr lang="fr-FR" b="1" dirty="0">
                <a:latin typeface="HelveticaNeueLT Std Cn" panose="020B0506030502030204" pitchFamily="34" charset="0"/>
              </a:rPr>
              <a:t>bâti et foncier </a:t>
            </a:r>
            <a:r>
              <a:rPr lang="fr-FR" b="1" dirty="0" smtClean="0">
                <a:latin typeface="HelveticaNeueLT Std Cn" panose="020B0506030502030204" pitchFamily="34" charset="0"/>
              </a:rPr>
              <a:t> : </a:t>
            </a:r>
            <a:r>
              <a:rPr lang="fr-FR" dirty="0" smtClean="0">
                <a:latin typeface="HelveticaNeueLT Std Cn" panose="020B0506030502030204" pitchFamily="34" charset="0"/>
              </a:rPr>
              <a:t>Grand </a:t>
            </a:r>
            <a:r>
              <a:rPr lang="fr-FR" dirty="0">
                <a:latin typeface="HelveticaNeueLT Std Cn" panose="020B0506030502030204" pitchFamily="34" charset="0"/>
              </a:rPr>
              <a:t>jardin</a:t>
            </a:r>
          </a:p>
          <a:p>
            <a:endParaRPr lang="fr-FR" sz="800" dirty="0">
              <a:latin typeface="HelveticaNeueLT Std Cn" panose="020B0506030502030204" pitchFamily="34" charset="0"/>
            </a:endParaRPr>
          </a:p>
          <a:p>
            <a:r>
              <a:rPr lang="fr-FR" b="1" dirty="0" smtClean="0">
                <a:latin typeface="HelveticaNeueLT Std Cn" panose="020B0506030502030204" pitchFamily="34" charset="0"/>
              </a:rPr>
              <a:t>État : </a:t>
            </a:r>
            <a:r>
              <a:rPr lang="fr-FR" dirty="0" smtClean="0">
                <a:latin typeface="HelveticaNeueLT Std Cn" panose="020B0506030502030204" pitchFamily="34" charset="0"/>
              </a:rPr>
              <a:t>État </a:t>
            </a:r>
            <a:r>
              <a:rPr lang="fr-FR" dirty="0">
                <a:latin typeface="HelveticaNeueLT Std Cn" panose="020B0506030502030204" pitchFamily="34" charset="0"/>
              </a:rPr>
              <a:t>moyen </a:t>
            </a:r>
          </a:p>
          <a:p>
            <a:endParaRPr lang="fr-FR" sz="800" dirty="0">
              <a:latin typeface="HelveticaNeueLT Std Cn" panose="020B0506030502030204" pitchFamily="34" charset="0"/>
            </a:endParaRPr>
          </a:p>
          <a:p>
            <a:r>
              <a:rPr lang="fr-FR" b="1" dirty="0">
                <a:latin typeface="HelveticaNeueLT Std Cn" panose="020B0506030502030204" pitchFamily="34" charset="0"/>
              </a:rPr>
              <a:t>qualité architecturale </a:t>
            </a:r>
          </a:p>
          <a:p>
            <a:pPr marL="171450" indent="-171450">
              <a:buFont typeface="Arial" panose="020B0604020202020204" pitchFamily="34" charset="0"/>
              <a:buChar char="•"/>
            </a:pPr>
            <a:r>
              <a:rPr lang="fr-FR" dirty="0">
                <a:latin typeface="HelveticaNeueLT Std Cn" panose="020B0506030502030204" pitchFamily="34" charset="0"/>
              </a:rPr>
              <a:t>Toiture: tuiles canal</a:t>
            </a:r>
          </a:p>
          <a:p>
            <a:pPr marL="171450" indent="-171450">
              <a:buFont typeface="Arial" panose="020B0604020202020204" pitchFamily="34" charset="0"/>
              <a:buChar char="•"/>
            </a:pPr>
            <a:r>
              <a:rPr lang="fr-FR" dirty="0">
                <a:latin typeface="HelveticaNeueLT Std Cn" panose="020B0506030502030204" pitchFamily="34" charset="0"/>
              </a:rPr>
              <a:t>Façades: enduits</a:t>
            </a:r>
          </a:p>
          <a:p>
            <a:endParaRPr lang="fr-FR" sz="800" dirty="0">
              <a:latin typeface="HelveticaNeueLT Std Cn" panose="020B0506030502030204" pitchFamily="34" charset="0"/>
            </a:endParaRPr>
          </a:p>
          <a:p>
            <a:r>
              <a:rPr lang="fr-FR" b="1" dirty="0" smtClean="0">
                <a:latin typeface="HelveticaNeueLT Std Cn" panose="020B0506030502030204" pitchFamily="34" charset="0"/>
              </a:rPr>
              <a:t>Défauts  : </a:t>
            </a:r>
            <a:r>
              <a:rPr lang="fr-FR" dirty="0" smtClean="0">
                <a:latin typeface="HelveticaNeueLT Std Cn" panose="020B0506030502030204" pitchFamily="34" charset="0"/>
              </a:rPr>
              <a:t>accès </a:t>
            </a:r>
            <a:r>
              <a:rPr lang="fr-FR" dirty="0">
                <a:latin typeface="HelveticaNeueLT Std Cn" panose="020B0506030502030204" pitchFamily="34" charset="0"/>
              </a:rPr>
              <a:t>peu sécurisé</a:t>
            </a:r>
          </a:p>
          <a:p>
            <a:endParaRPr lang="fr-FR" sz="800" dirty="0">
              <a:latin typeface="HelveticaNeueLT Std Cn" panose="020B0506030502030204" pitchFamily="34" charset="0"/>
            </a:endParaRPr>
          </a:p>
          <a:p>
            <a:r>
              <a:rPr lang="fr-FR" b="1" dirty="0" smtClean="0">
                <a:latin typeface="HelveticaNeueLT Std Cn" panose="020B0506030502030204" pitchFamily="34" charset="0"/>
              </a:rPr>
              <a:t>diagnostic  : </a:t>
            </a:r>
            <a:r>
              <a:rPr lang="fr-FR" sz="1100" dirty="0" smtClean="0">
                <a:latin typeface="HelveticaNeueLT Std Cn" panose="020B0506030502030204" pitchFamily="34" charset="0"/>
              </a:rPr>
              <a:t>Structure </a:t>
            </a:r>
            <a:r>
              <a:rPr lang="fr-FR" sz="1100" dirty="0">
                <a:latin typeface="HelveticaNeueLT Std Cn" panose="020B0506030502030204" pitchFamily="34" charset="0"/>
              </a:rPr>
              <a:t>et locataire : 2011</a:t>
            </a:r>
          </a:p>
          <a:p>
            <a:endParaRPr lang="fr-FR" dirty="0">
              <a:latin typeface="HelveticaNeueLT Std Cn" panose="020B0506030502030204" pitchFamily="34" charset="0"/>
            </a:endParaRPr>
          </a:p>
        </p:txBody>
      </p:sp>
      <p:pic>
        <p:nvPicPr>
          <p:cNvPr id="30" name="Image 29" descr="Une image contenant vert, intérieur, table, assis&#10;&#10;Description générée automatiquement">
            <a:extLst>
              <a:ext uri="{FF2B5EF4-FFF2-40B4-BE49-F238E27FC236}">
                <a16:creationId xmlns:a16="http://schemas.microsoft.com/office/drawing/2014/main" id="{2EC0025F-F8C0-4A63-9F42-187663502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853" y="1291672"/>
            <a:ext cx="2599870" cy="3169422"/>
          </a:xfrm>
          <a:prstGeom prst="rect">
            <a:avLst/>
          </a:prstGeom>
        </p:spPr>
      </p:pic>
      <p:pic>
        <p:nvPicPr>
          <p:cNvPr id="3" name="Image 2" descr="Une image contenant arbre, extérieur, ciel, bâtiment&#10;&#10;Description générée automatiquement">
            <a:extLst>
              <a:ext uri="{FF2B5EF4-FFF2-40B4-BE49-F238E27FC236}">
                <a16:creationId xmlns:a16="http://schemas.microsoft.com/office/drawing/2014/main" id="{9FFCEB6E-CAFD-4B15-B421-0F964BDA740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36122" y="4841816"/>
            <a:ext cx="2604601" cy="2060347"/>
          </a:xfrm>
          <a:prstGeom prst="rect">
            <a:avLst/>
          </a:prstGeom>
        </p:spPr>
      </p:pic>
      <p:pic>
        <p:nvPicPr>
          <p:cNvPr id="9" name="Imag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6631" y="776755"/>
            <a:ext cx="465459" cy="43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p:cNvPicPr>
            <a:picLocks noChangeAspect="1"/>
          </p:cNvPicPr>
          <p:nvPr/>
        </p:nvPicPr>
        <p:blipFill>
          <a:blip r:embed="rId7"/>
          <a:stretch>
            <a:fillRect/>
          </a:stretch>
        </p:blipFill>
        <p:spPr>
          <a:xfrm>
            <a:off x="4019361" y="7314823"/>
            <a:ext cx="2556121" cy="1577801"/>
          </a:xfrm>
          <a:prstGeom prst="rect">
            <a:avLst/>
          </a:prstGeom>
        </p:spPr>
      </p:pic>
    </p:spTree>
    <p:extLst>
      <p:ext uri="{BB962C8B-B14F-4D97-AF65-F5344CB8AC3E}">
        <p14:creationId xmlns:p14="http://schemas.microsoft.com/office/powerpoint/2010/main" val="312641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CBAB8-8CED-4ED6-9E95-04F5C535BD94}"/>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es notes 2">
            <a:extLst>
              <a:ext uri="{FF2B5EF4-FFF2-40B4-BE49-F238E27FC236}">
                <a16:creationId xmlns:a16="http://schemas.microsoft.com/office/drawing/2014/main" id="{342E081C-D0A3-4CC4-82B0-99EF62812EB9}"/>
              </a:ext>
            </a:extLst>
          </p:cNvPr>
          <p:cNvSpPr txBox="1">
            <a:spLocks/>
          </p:cNvSpPr>
          <p:nvPr/>
        </p:nvSpPr>
        <p:spPr>
          <a:xfrm>
            <a:off x="237785" y="2806702"/>
            <a:ext cx="3077367" cy="1989324"/>
          </a:xfrm>
          <a:prstGeom prst="rect">
            <a:avLst/>
          </a:prstGeom>
          <a:ln>
            <a:solidFill>
              <a:schemeClr val="bg1">
                <a:lumMod val="50000"/>
              </a:schemeClr>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solidFill>
                  <a:srgbClr val="FF0066"/>
                </a:solidFill>
                <a:latin typeface="HelveticaNeueLT Std Cn" panose="020B0506030502030204" pitchFamily="34" charset="0"/>
              </a:rPr>
              <a:t>FAISABILITÉ</a:t>
            </a:r>
            <a:r>
              <a:rPr lang="fr-FR" b="1" dirty="0">
                <a:latin typeface="HelveticaNeueLT Std Cn" panose="020B0506030502030204" pitchFamily="34" charset="0"/>
              </a:rPr>
              <a:t> </a:t>
            </a:r>
          </a:p>
          <a:p>
            <a:endParaRPr lang="fr-FR" sz="700" b="1" dirty="0">
              <a:latin typeface="HelveticaNeueLT Std Cn" panose="020B0506030502030204" pitchFamily="34" charset="0"/>
            </a:endParaRPr>
          </a:p>
          <a:p>
            <a:r>
              <a:rPr lang="fr-FR" b="1" dirty="0" smtClean="0">
                <a:latin typeface="HelveticaNeueLT Std Cn" panose="020B0506030502030204" pitchFamily="34" charset="0"/>
              </a:rPr>
              <a:t>Remise en </a:t>
            </a:r>
            <a:r>
              <a:rPr lang="fr-FR" b="1" dirty="0">
                <a:latin typeface="HelveticaNeueLT Std Cn" panose="020B0506030502030204" pitchFamily="34" charset="0"/>
              </a:rPr>
              <a:t>état et interventions </a:t>
            </a:r>
            <a:r>
              <a:rPr lang="fr-FR" b="1" dirty="0" smtClean="0">
                <a:latin typeface="HelveticaNeueLT Std Cn" panose="020B0506030502030204" pitchFamily="34" charset="0"/>
              </a:rPr>
              <a:t>nécessaires :</a:t>
            </a:r>
          </a:p>
          <a:p>
            <a:r>
              <a:rPr lang="fr-FR" b="1" dirty="0" smtClean="0">
                <a:latin typeface="HelveticaNeueLT Std Cn" panose="020B0506030502030204" pitchFamily="34" charset="0"/>
              </a:rPr>
              <a:t> - </a:t>
            </a:r>
            <a:r>
              <a:rPr lang="fr-FR" dirty="0" smtClean="0">
                <a:latin typeface="HelveticaNeueLT Std Cn" panose="020B0506030502030204" pitchFamily="34" charset="0"/>
              </a:rPr>
              <a:t>Travaux de rénovation intérieurs</a:t>
            </a:r>
          </a:p>
          <a:p>
            <a:endParaRPr lang="fr-FR" b="1" dirty="0">
              <a:latin typeface="HelveticaNeueLT Std Cn" panose="020B0506030502030204" pitchFamily="34" charset="0"/>
            </a:endParaRPr>
          </a:p>
          <a:p>
            <a:r>
              <a:rPr lang="fr-FR" b="1" dirty="0" smtClean="0">
                <a:latin typeface="HelveticaNeueLT Std Cn" panose="020B0506030502030204" pitchFamily="34" charset="0"/>
              </a:rPr>
              <a:t>Travaux prévus par VNF :</a:t>
            </a:r>
          </a:p>
          <a:p>
            <a:pPr marL="171450" indent="-171450">
              <a:buFontTx/>
              <a:buChar char="-"/>
            </a:pPr>
            <a:r>
              <a:rPr lang="fr-FR" dirty="0" smtClean="0">
                <a:latin typeface="HelveticaNeueLT Std Cn" panose="020B0506030502030204" pitchFamily="34" charset="0"/>
              </a:rPr>
              <a:t>Travaux de toiture</a:t>
            </a:r>
          </a:p>
          <a:p>
            <a:pPr marL="171450" indent="-171450">
              <a:buFontTx/>
              <a:buChar char="-"/>
            </a:pPr>
            <a:r>
              <a:rPr lang="fr-FR" dirty="0" smtClean="0">
                <a:latin typeface="HelveticaNeueLT Std Cn" panose="020B0506030502030204" pitchFamily="34" charset="0"/>
              </a:rPr>
              <a:t>Travaux d’électricité</a:t>
            </a:r>
          </a:p>
          <a:p>
            <a:pPr marL="171450" indent="-171450">
              <a:buFontTx/>
              <a:buChar char="-"/>
            </a:pPr>
            <a:r>
              <a:rPr lang="fr-FR" dirty="0" smtClean="0">
                <a:latin typeface="HelveticaNeueLT Std Cn" panose="020B0506030502030204" pitchFamily="34" charset="0"/>
              </a:rPr>
              <a:t>Menuiseries RDC</a:t>
            </a:r>
          </a:p>
          <a:p>
            <a:pPr marL="171450" indent="-171450">
              <a:buFontTx/>
              <a:buChar char="-"/>
            </a:pPr>
            <a:r>
              <a:rPr lang="fr-FR" dirty="0" smtClean="0">
                <a:latin typeface="HelveticaNeueLT Std Cn" panose="020B0506030502030204" pitchFamily="34" charset="0"/>
              </a:rPr>
              <a:t>assainissement</a:t>
            </a:r>
          </a:p>
          <a:p>
            <a:pPr marL="171450" indent="-171450">
              <a:buFontTx/>
              <a:buChar char="-"/>
            </a:pPr>
            <a:endParaRPr lang="fr-FR" dirty="0">
              <a:latin typeface="HelveticaNeueLT Std Cn" panose="020B0506030502030204" pitchFamily="34" charset="0"/>
            </a:endParaRP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endParaRPr lang="fr-FR" dirty="0">
              <a:latin typeface="HelveticaNeueLT Std" panose="020B0604020202020204" pitchFamily="34" charset="0"/>
            </a:endParaRPr>
          </a:p>
        </p:txBody>
      </p:sp>
      <p:sp>
        <p:nvSpPr>
          <p:cNvPr id="9" name="Espace réservé des notes 2">
            <a:extLst>
              <a:ext uri="{FF2B5EF4-FFF2-40B4-BE49-F238E27FC236}">
                <a16:creationId xmlns:a16="http://schemas.microsoft.com/office/drawing/2014/main" id="{EFC54BD2-3F96-4DEE-B473-A7D256AD83E2}"/>
              </a:ext>
            </a:extLst>
          </p:cNvPr>
          <p:cNvSpPr txBox="1">
            <a:spLocks/>
          </p:cNvSpPr>
          <p:nvPr/>
        </p:nvSpPr>
        <p:spPr>
          <a:xfrm>
            <a:off x="237785" y="5002074"/>
            <a:ext cx="3077367" cy="3888833"/>
          </a:xfrm>
          <a:prstGeom prst="rect">
            <a:avLst/>
          </a:prstGeom>
          <a:ln>
            <a:solidFill>
              <a:schemeClr val="bg1">
                <a:lumMod val="50000"/>
              </a:schemeClr>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solidFill>
                  <a:srgbClr val="FF0066"/>
                </a:solidFill>
                <a:latin typeface="HelveticaNeueLT Std Cn" panose="020B0506030502030204" pitchFamily="34" charset="0"/>
              </a:rPr>
              <a:t>PROGRAMMATION</a:t>
            </a:r>
            <a:r>
              <a:rPr lang="fr-FR" b="1" dirty="0">
                <a:latin typeface="HelveticaNeueLT Std Cn" panose="020B0506030502030204" pitchFamily="34" charset="0"/>
              </a:rPr>
              <a:t> </a:t>
            </a:r>
          </a:p>
          <a:p>
            <a:endParaRPr lang="fr-FR" sz="700" b="1" dirty="0">
              <a:latin typeface="HelveticaNeueLT Std Cn" panose="020B0506030502030204" pitchFamily="34" charset="0"/>
            </a:endParaRPr>
          </a:p>
          <a:p>
            <a:r>
              <a:rPr lang="fr-FR" b="1" dirty="0">
                <a:latin typeface="HelveticaNeueLT Std Cn" panose="020B0506030502030204" pitchFamily="34" charset="0"/>
              </a:rPr>
              <a:t>occupation antérieure </a:t>
            </a:r>
          </a:p>
          <a:p>
            <a:r>
              <a:rPr lang="fr-FR" dirty="0">
                <a:latin typeface="HelveticaNeueLT Std Cn" panose="020B0506030502030204" pitchFamily="34" charset="0"/>
              </a:rPr>
              <a:t>Logement </a:t>
            </a: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r>
              <a:rPr lang="fr-FR" b="1" dirty="0">
                <a:latin typeface="HelveticaNeueLT Std Cn" panose="020B0506030502030204" pitchFamily="34" charset="0"/>
              </a:rPr>
              <a:t>occupation actuelle </a:t>
            </a:r>
          </a:p>
          <a:p>
            <a:r>
              <a:rPr lang="fr-FR" dirty="0">
                <a:latin typeface="HelveticaNeueLT Std Cn" panose="020B0506030502030204" pitchFamily="34" charset="0"/>
              </a:rPr>
              <a:t>Vacant </a:t>
            </a: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r>
              <a:rPr lang="fr-FR" b="1" dirty="0">
                <a:latin typeface="HelveticaNeueLT Std Cn" panose="020B0506030502030204" pitchFamily="34" charset="0"/>
              </a:rPr>
              <a:t>programme futur potentiel </a:t>
            </a:r>
          </a:p>
          <a:p>
            <a:pPr marL="171450" indent="-171450">
              <a:buFont typeface="Arial" panose="020B0604020202020204" pitchFamily="34" charset="0"/>
              <a:buChar char="•"/>
            </a:pPr>
            <a:r>
              <a:rPr lang="fr-FR" dirty="0" smtClean="0">
                <a:latin typeface="HelveticaNeueLT Std Cn" panose="020B0506030502030204" pitchFamily="34" charset="0"/>
              </a:rPr>
              <a:t>Activité de gîte ou d’hébergement</a:t>
            </a:r>
            <a:endParaRPr lang="fr-FR" dirty="0">
              <a:latin typeface="HelveticaNeueLT Std Cn" panose="020B0506030502030204" pitchFamily="34" charset="0"/>
            </a:endParaRPr>
          </a:p>
          <a:p>
            <a:pPr marL="171450" indent="-171450">
              <a:buFont typeface="Arial" panose="020B0604020202020204" pitchFamily="34" charset="0"/>
              <a:buChar char="•"/>
            </a:pPr>
            <a:r>
              <a:rPr lang="fr-FR" dirty="0">
                <a:latin typeface="HelveticaNeueLT Std Cn" panose="020B0506030502030204" pitchFamily="34" charset="0"/>
              </a:rPr>
              <a:t>Équipement et service d’itinérance </a:t>
            </a:r>
          </a:p>
          <a:p>
            <a:pPr marL="171450" indent="-171450">
              <a:buFont typeface="Arial" panose="020B0604020202020204" pitchFamily="34" charset="0"/>
              <a:buChar char="•"/>
            </a:pPr>
            <a:r>
              <a:rPr lang="fr-FR" dirty="0" smtClean="0">
                <a:latin typeface="HelveticaNeueLT Std Cn" panose="020B0506030502030204" pitchFamily="34" charset="0"/>
              </a:rPr>
              <a:t>Activités associatives</a:t>
            </a:r>
            <a:endParaRPr lang="fr-FR" dirty="0">
              <a:latin typeface="HelveticaNeueLT Std Cn" panose="020B0506030502030204" pitchFamily="34" charset="0"/>
            </a:endParaRPr>
          </a:p>
          <a:p>
            <a:pPr marL="171450" indent="-171450">
              <a:buFont typeface="Arial" panose="020B0604020202020204" pitchFamily="34" charset="0"/>
              <a:buChar char="•"/>
            </a:pPr>
            <a:endParaRPr lang="fr-FR" b="1" dirty="0">
              <a:latin typeface="HelveticaNeueLT Std Cn" panose="020B0506030502030204" pitchFamily="34" charset="0"/>
            </a:endParaRPr>
          </a:p>
          <a:p>
            <a:pPr marL="171450" indent="-171450">
              <a:buFont typeface="Arial" panose="020B0604020202020204" pitchFamily="34" charset="0"/>
              <a:buChar char="•"/>
            </a:pPr>
            <a:endParaRPr lang="fr-FR" b="1" dirty="0">
              <a:latin typeface="HelveticaNeueLT Std Cn" panose="020B0506030502030204" pitchFamily="34" charset="0"/>
            </a:endParaRPr>
          </a:p>
          <a:p>
            <a:endParaRPr lang="fr-FR" dirty="0">
              <a:latin typeface="HelveticaNeueLT Std Cn" panose="020B0506030502030204" pitchFamily="34" charset="0"/>
            </a:endParaRPr>
          </a:p>
          <a:p>
            <a:endParaRPr lang="fr-FR" dirty="0">
              <a:latin typeface="HelveticaNeueLT Std" panose="020B0604020202020204" pitchFamily="34" charset="0"/>
            </a:endParaRPr>
          </a:p>
        </p:txBody>
      </p:sp>
      <p:pic>
        <p:nvPicPr>
          <p:cNvPr id="35" name="Image 34" descr="Une image contenant texte, carte&#10;&#10;Description générée automatiquement">
            <a:extLst>
              <a:ext uri="{FF2B5EF4-FFF2-40B4-BE49-F238E27FC236}">
                <a16:creationId xmlns:a16="http://schemas.microsoft.com/office/drawing/2014/main" id="{E1E195E3-475B-4845-A255-7D0E1E616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041" y="545622"/>
            <a:ext cx="3214916" cy="3497159"/>
          </a:xfrm>
          <a:prstGeom prst="rect">
            <a:avLst/>
          </a:prstGeom>
        </p:spPr>
      </p:pic>
      <p:sp>
        <p:nvSpPr>
          <p:cNvPr id="10" name="Espace réservé des notes 2">
            <a:extLst>
              <a:ext uri="{FF2B5EF4-FFF2-40B4-BE49-F238E27FC236}">
                <a16:creationId xmlns:a16="http://schemas.microsoft.com/office/drawing/2014/main" id="{6BE5883F-C5BA-4B59-B6BB-1AE2D80046B8}"/>
              </a:ext>
            </a:extLst>
          </p:cNvPr>
          <p:cNvSpPr txBox="1">
            <a:spLocks/>
          </p:cNvSpPr>
          <p:nvPr/>
        </p:nvSpPr>
        <p:spPr>
          <a:xfrm>
            <a:off x="253339" y="334131"/>
            <a:ext cx="3077367" cy="2218992"/>
          </a:xfrm>
          <a:prstGeom prst="rect">
            <a:avLst/>
          </a:prstGeom>
          <a:ln>
            <a:solidFill>
              <a:schemeClr val="bg1">
                <a:lumMod val="50000"/>
              </a:schemeClr>
            </a:solidFill>
          </a:ln>
        </p:spPr>
        <p:txBody>
          <a:bodyPr vert="horz" lIns="91440" tIns="45720" rIns="91440" bIns="4572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66"/>
                </a:solidFill>
                <a:latin typeface="HelveticaNeueLT Std Cn" panose="020B0506030502030204" pitchFamily="34" charset="0"/>
              </a:rPr>
              <a:t>REGLEMENTATIONS</a:t>
            </a:r>
          </a:p>
          <a:p>
            <a:endParaRPr lang="fr-FR" sz="900" b="1" dirty="0">
              <a:latin typeface="HelveticaNeueLT Std Cn" panose="020B0506030502030204" pitchFamily="34" charset="0"/>
            </a:endParaRPr>
          </a:p>
          <a:p>
            <a:r>
              <a:rPr lang="fr-FR" sz="1200" b="1" dirty="0">
                <a:latin typeface="HelveticaNeueLT Std Cn" panose="020B0506030502030204" pitchFamily="34" charset="0"/>
              </a:rPr>
              <a:t>PLU </a:t>
            </a:r>
          </a:p>
          <a:p>
            <a:r>
              <a:rPr lang="fr-FR" sz="1200" dirty="0">
                <a:latin typeface="HelveticaNeueLT Std Cn" panose="020B0506030502030204" pitchFamily="34" charset="0"/>
              </a:rPr>
              <a:t>Zone A : Interdit toute construction ou installation à l’exception des constructions liées à l’activité agricole, aux services publics ou d’intérêt collectif</a:t>
            </a:r>
          </a:p>
          <a:p>
            <a:endParaRPr lang="fr-FR" sz="1200" b="1" dirty="0">
              <a:latin typeface="HelveticaNeueLT Std Cn" panose="020B0506030502030204" pitchFamily="34" charset="0"/>
            </a:endParaRPr>
          </a:p>
          <a:p>
            <a:endParaRPr lang="fr-FR" sz="1200" b="1" dirty="0">
              <a:latin typeface="HelveticaNeueLT Std Cn" panose="020B0506030502030204" pitchFamily="34" charset="0"/>
            </a:endParaRPr>
          </a:p>
          <a:p>
            <a:endParaRPr lang="fr-FR" sz="1200" b="1" dirty="0">
              <a:latin typeface="HelveticaNeueLT Std Cn" panose="020B0506030502030204" pitchFamily="34" charset="0"/>
            </a:endParaRPr>
          </a:p>
          <a:p>
            <a:r>
              <a:rPr lang="fr-FR" sz="1200" b="1" dirty="0">
                <a:latin typeface="HelveticaNeueLT Std Cn" panose="020B0506030502030204" pitchFamily="34" charset="0"/>
              </a:rPr>
              <a:t>PPRI </a:t>
            </a:r>
          </a:p>
          <a:p>
            <a:r>
              <a:rPr lang="fr-FR" sz="1200" dirty="0">
                <a:latin typeface="HelveticaNeueLT Std Cn" panose="020B0506030502030204" pitchFamily="34" charset="0"/>
              </a:rPr>
              <a:t>Hors zone inondable</a:t>
            </a:r>
          </a:p>
          <a:p>
            <a:endParaRPr lang="fr-FR" b="1" dirty="0">
              <a:latin typeface="HelveticaNeueLT Std Cn" panose="020B0506030502030204" pitchFamily="34" charset="0"/>
            </a:endParaRPr>
          </a:p>
          <a:p>
            <a:endParaRPr lang="fr-FR" sz="1100" b="1" dirty="0">
              <a:latin typeface="HelveticaNeueLT Std Cn" panose="020B0506030502030204" pitchFamily="34" charset="0"/>
            </a:endParaRPr>
          </a:p>
          <a:p>
            <a:endParaRPr lang="fr-FR" b="1" dirty="0">
              <a:latin typeface="HelveticaNeueLT Std Cn" panose="020B0506030502030204" pitchFamily="34" charset="0"/>
            </a:endParaRPr>
          </a:p>
          <a:p>
            <a:endParaRPr lang="fr-FR" dirty="0">
              <a:latin typeface="HelveticaNeueLT Std" panose="020B0604020202020204" pitchFamily="34" charset="0"/>
            </a:endParaRPr>
          </a:p>
        </p:txBody>
      </p:sp>
      <p:pic>
        <p:nvPicPr>
          <p:cNvPr id="4" name="Image 3"/>
          <p:cNvPicPr>
            <a:picLocks noChangeAspect="1"/>
          </p:cNvPicPr>
          <p:nvPr/>
        </p:nvPicPr>
        <p:blipFill>
          <a:blip r:embed="rId3"/>
          <a:stretch>
            <a:fillRect/>
          </a:stretch>
        </p:blipFill>
        <p:spPr>
          <a:xfrm>
            <a:off x="3414041" y="4218737"/>
            <a:ext cx="3150015" cy="1566674"/>
          </a:xfrm>
          <a:prstGeom prst="rect">
            <a:avLst/>
          </a:prstGeom>
        </p:spPr>
      </p:pic>
      <p:pic>
        <p:nvPicPr>
          <p:cNvPr id="12" name="Image 11"/>
          <p:cNvPicPr>
            <a:picLocks noChangeAspect="1"/>
          </p:cNvPicPr>
          <p:nvPr/>
        </p:nvPicPr>
        <p:blipFill>
          <a:blip r:embed="rId4"/>
          <a:stretch>
            <a:fillRect/>
          </a:stretch>
        </p:blipFill>
        <p:spPr>
          <a:xfrm>
            <a:off x="3404618" y="6137323"/>
            <a:ext cx="3168860" cy="2550152"/>
          </a:xfrm>
          <a:prstGeom prst="rect">
            <a:avLst/>
          </a:prstGeom>
        </p:spPr>
      </p:pic>
    </p:spTree>
    <p:extLst>
      <p:ext uri="{BB962C8B-B14F-4D97-AF65-F5344CB8AC3E}">
        <p14:creationId xmlns:p14="http://schemas.microsoft.com/office/powerpoint/2010/main" val="83376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CBAB8-8CED-4ED6-9E95-04F5C535BD94}"/>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es notes 2">
            <a:extLst>
              <a:ext uri="{FF2B5EF4-FFF2-40B4-BE49-F238E27FC236}">
                <a16:creationId xmlns:a16="http://schemas.microsoft.com/office/drawing/2014/main" id="{6BE5883F-C5BA-4B59-B6BB-1AE2D80046B8}"/>
              </a:ext>
            </a:extLst>
          </p:cNvPr>
          <p:cNvSpPr txBox="1">
            <a:spLocks/>
          </p:cNvSpPr>
          <p:nvPr/>
        </p:nvSpPr>
        <p:spPr>
          <a:xfrm>
            <a:off x="244851" y="289395"/>
            <a:ext cx="6262275" cy="529312"/>
          </a:xfrm>
          <a:prstGeom prst="rect">
            <a:avLst/>
          </a:prstGeom>
          <a:ln>
            <a:solidFill>
              <a:schemeClr val="bg1">
                <a:lumMod val="50000"/>
              </a:schemeClr>
            </a:solidFill>
          </a:ln>
        </p:spPr>
        <p:txBody>
          <a:bodyPr vert="horz" lIns="91440" tIns="45720" rIns="91440" bIns="4572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b="1" dirty="0" smtClean="0">
                <a:solidFill>
                  <a:srgbClr val="FF0066"/>
                </a:solidFill>
                <a:latin typeface="HelveticaNeueLT Std Cn" panose="020B0506030502030204" pitchFamily="34" charset="0"/>
              </a:rPr>
              <a:t>PLANS DE LA MAISON</a:t>
            </a:r>
            <a:endParaRPr lang="fr-FR" sz="1200" b="1" dirty="0">
              <a:solidFill>
                <a:srgbClr val="FF0066"/>
              </a:solidFill>
              <a:latin typeface="HelveticaNeueLT Std Cn" panose="020B0506030502030204" pitchFamily="34" charset="0"/>
            </a:endParaRPr>
          </a:p>
          <a:p>
            <a:endParaRPr lang="fr-FR" sz="900" b="1" dirty="0">
              <a:latin typeface="HelveticaNeueLT Std Cn" panose="020B0506030502030204" pitchFamily="34" charset="0"/>
            </a:endParaRPr>
          </a:p>
          <a:p>
            <a:endParaRPr lang="fr-FR" sz="1200" dirty="0">
              <a:latin typeface="HelveticaNeueLT Std Cn" panose="020B0506030502030204" pitchFamily="34" charset="0"/>
            </a:endParaRPr>
          </a:p>
          <a:p>
            <a:endParaRPr lang="fr-FR" b="1" dirty="0">
              <a:latin typeface="HelveticaNeueLT Std Cn" panose="020B0506030502030204" pitchFamily="34" charset="0"/>
            </a:endParaRPr>
          </a:p>
          <a:p>
            <a:endParaRPr lang="fr-FR" sz="1100" b="1" dirty="0">
              <a:latin typeface="HelveticaNeueLT Std Cn" panose="020B0506030502030204" pitchFamily="34" charset="0"/>
            </a:endParaRPr>
          </a:p>
          <a:p>
            <a:endParaRPr lang="fr-FR" b="1" dirty="0">
              <a:latin typeface="HelveticaNeueLT Std Cn" panose="020B0506030502030204" pitchFamily="34" charset="0"/>
            </a:endParaRPr>
          </a:p>
          <a:p>
            <a:endParaRPr lang="fr-FR" dirty="0">
              <a:latin typeface="HelveticaNeueLT Std" panose="020B0604020202020204" pitchFamily="34" charset="0"/>
            </a:endParaRPr>
          </a:p>
        </p:txBody>
      </p:sp>
      <p:pic>
        <p:nvPicPr>
          <p:cNvPr id="3" name="Image 2"/>
          <p:cNvPicPr>
            <a:picLocks noChangeAspect="1"/>
          </p:cNvPicPr>
          <p:nvPr/>
        </p:nvPicPr>
        <p:blipFill>
          <a:blip r:embed="rId2"/>
          <a:stretch>
            <a:fillRect/>
          </a:stretch>
        </p:blipFill>
        <p:spPr>
          <a:xfrm rot="10800000">
            <a:off x="595668" y="950813"/>
            <a:ext cx="5721232" cy="8077440"/>
          </a:xfrm>
          <a:prstGeom prst="rect">
            <a:avLst/>
          </a:prstGeom>
        </p:spPr>
      </p:pic>
    </p:spTree>
    <p:extLst>
      <p:ext uri="{BB962C8B-B14F-4D97-AF65-F5344CB8AC3E}">
        <p14:creationId xmlns:p14="http://schemas.microsoft.com/office/powerpoint/2010/main" val="238155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CBAB8-8CED-4ED6-9E95-04F5C535BD94}"/>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es notes 2">
            <a:extLst>
              <a:ext uri="{FF2B5EF4-FFF2-40B4-BE49-F238E27FC236}">
                <a16:creationId xmlns:a16="http://schemas.microsoft.com/office/drawing/2014/main" id="{6BE5883F-C5BA-4B59-B6BB-1AE2D80046B8}"/>
              </a:ext>
            </a:extLst>
          </p:cNvPr>
          <p:cNvSpPr txBox="1">
            <a:spLocks/>
          </p:cNvSpPr>
          <p:nvPr/>
        </p:nvSpPr>
        <p:spPr>
          <a:xfrm>
            <a:off x="244851" y="289395"/>
            <a:ext cx="6262275" cy="529312"/>
          </a:xfrm>
          <a:prstGeom prst="rect">
            <a:avLst/>
          </a:prstGeom>
          <a:ln>
            <a:solidFill>
              <a:schemeClr val="bg1">
                <a:lumMod val="50000"/>
              </a:schemeClr>
            </a:solidFill>
          </a:ln>
        </p:spPr>
        <p:txBody>
          <a:bodyPr vert="horz" lIns="91440" tIns="45720" rIns="91440" bIns="4572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b="1" dirty="0" smtClean="0">
                <a:solidFill>
                  <a:srgbClr val="FF0066"/>
                </a:solidFill>
                <a:latin typeface="HelveticaNeueLT Std Cn" panose="020B0506030502030204" pitchFamily="34" charset="0"/>
              </a:rPr>
              <a:t>PLANS DE LA MAISON</a:t>
            </a:r>
            <a:endParaRPr lang="fr-FR" sz="1200" b="1" dirty="0">
              <a:solidFill>
                <a:srgbClr val="FF0066"/>
              </a:solidFill>
              <a:latin typeface="HelveticaNeueLT Std Cn" panose="020B0506030502030204" pitchFamily="34" charset="0"/>
            </a:endParaRPr>
          </a:p>
          <a:p>
            <a:endParaRPr lang="fr-FR" sz="900" b="1" dirty="0">
              <a:latin typeface="HelveticaNeueLT Std Cn" panose="020B0506030502030204" pitchFamily="34" charset="0"/>
            </a:endParaRPr>
          </a:p>
          <a:p>
            <a:endParaRPr lang="fr-FR" sz="1200" dirty="0">
              <a:latin typeface="HelveticaNeueLT Std Cn" panose="020B0506030502030204" pitchFamily="34" charset="0"/>
            </a:endParaRPr>
          </a:p>
          <a:p>
            <a:endParaRPr lang="fr-FR" b="1" dirty="0">
              <a:latin typeface="HelveticaNeueLT Std Cn" panose="020B0506030502030204" pitchFamily="34" charset="0"/>
            </a:endParaRPr>
          </a:p>
          <a:p>
            <a:endParaRPr lang="fr-FR" sz="1100" b="1" dirty="0">
              <a:latin typeface="HelveticaNeueLT Std Cn" panose="020B0506030502030204" pitchFamily="34" charset="0"/>
            </a:endParaRPr>
          </a:p>
          <a:p>
            <a:endParaRPr lang="fr-FR" b="1" dirty="0">
              <a:latin typeface="HelveticaNeueLT Std Cn" panose="020B0506030502030204" pitchFamily="34" charset="0"/>
            </a:endParaRPr>
          </a:p>
          <a:p>
            <a:endParaRPr lang="fr-FR" dirty="0">
              <a:latin typeface="HelveticaNeueLT Std" panose="020B0604020202020204" pitchFamily="34" charset="0"/>
            </a:endParaRPr>
          </a:p>
        </p:txBody>
      </p:sp>
      <p:pic>
        <p:nvPicPr>
          <p:cNvPr id="2" name="Image 1"/>
          <p:cNvPicPr>
            <a:picLocks noChangeAspect="1"/>
          </p:cNvPicPr>
          <p:nvPr/>
        </p:nvPicPr>
        <p:blipFill>
          <a:blip r:embed="rId2"/>
          <a:stretch>
            <a:fillRect/>
          </a:stretch>
        </p:blipFill>
        <p:spPr>
          <a:xfrm rot="10800000">
            <a:off x="497525" y="879326"/>
            <a:ext cx="5750875" cy="8119291"/>
          </a:xfrm>
          <a:prstGeom prst="rect">
            <a:avLst/>
          </a:prstGeom>
        </p:spPr>
      </p:pic>
    </p:spTree>
    <p:extLst>
      <p:ext uri="{BB962C8B-B14F-4D97-AF65-F5344CB8AC3E}">
        <p14:creationId xmlns:p14="http://schemas.microsoft.com/office/powerpoint/2010/main" val="265271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CBAB8-8CED-4ED6-9E95-04F5C535BD94}"/>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es notes 2">
            <a:extLst>
              <a:ext uri="{FF2B5EF4-FFF2-40B4-BE49-F238E27FC236}">
                <a16:creationId xmlns:a16="http://schemas.microsoft.com/office/drawing/2014/main" id="{6BE5883F-C5BA-4B59-B6BB-1AE2D80046B8}"/>
              </a:ext>
            </a:extLst>
          </p:cNvPr>
          <p:cNvSpPr txBox="1">
            <a:spLocks/>
          </p:cNvSpPr>
          <p:nvPr/>
        </p:nvSpPr>
        <p:spPr>
          <a:xfrm>
            <a:off x="244851" y="289395"/>
            <a:ext cx="6262275" cy="529312"/>
          </a:xfrm>
          <a:prstGeom prst="rect">
            <a:avLst/>
          </a:prstGeom>
          <a:ln>
            <a:solidFill>
              <a:schemeClr val="bg1">
                <a:lumMod val="50000"/>
              </a:schemeClr>
            </a:solidFill>
          </a:ln>
        </p:spPr>
        <p:txBody>
          <a:bodyPr vert="horz" lIns="91440" tIns="45720" rIns="91440" bIns="4572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b="1" dirty="0" smtClean="0">
                <a:solidFill>
                  <a:srgbClr val="FF0066"/>
                </a:solidFill>
                <a:latin typeface="HelveticaNeueLT Std Cn" panose="020B0506030502030204" pitchFamily="34" charset="0"/>
              </a:rPr>
              <a:t>PLANS DE LA MAISON</a:t>
            </a:r>
            <a:endParaRPr lang="fr-FR" sz="1200" b="1" dirty="0">
              <a:solidFill>
                <a:srgbClr val="FF0066"/>
              </a:solidFill>
              <a:latin typeface="HelveticaNeueLT Std Cn" panose="020B0506030502030204" pitchFamily="34" charset="0"/>
            </a:endParaRPr>
          </a:p>
          <a:p>
            <a:endParaRPr lang="fr-FR" sz="900" b="1" dirty="0">
              <a:latin typeface="HelveticaNeueLT Std Cn" panose="020B0506030502030204" pitchFamily="34" charset="0"/>
            </a:endParaRPr>
          </a:p>
          <a:p>
            <a:endParaRPr lang="fr-FR" sz="1200" dirty="0">
              <a:latin typeface="HelveticaNeueLT Std Cn" panose="020B0506030502030204" pitchFamily="34" charset="0"/>
            </a:endParaRPr>
          </a:p>
          <a:p>
            <a:endParaRPr lang="fr-FR" b="1" dirty="0">
              <a:latin typeface="HelveticaNeueLT Std Cn" panose="020B0506030502030204" pitchFamily="34" charset="0"/>
            </a:endParaRPr>
          </a:p>
          <a:p>
            <a:endParaRPr lang="fr-FR" sz="1100" b="1" dirty="0">
              <a:latin typeface="HelveticaNeueLT Std Cn" panose="020B0506030502030204" pitchFamily="34" charset="0"/>
            </a:endParaRPr>
          </a:p>
          <a:p>
            <a:endParaRPr lang="fr-FR" b="1" dirty="0">
              <a:latin typeface="HelveticaNeueLT Std Cn" panose="020B0506030502030204" pitchFamily="34" charset="0"/>
            </a:endParaRPr>
          </a:p>
          <a:p>
            <a:endParaRPr lang="fr-FR" dirty="0">
              <a:latin typeface="HelveticaNeueLT Std" panose="020B0604020202020204" pitchFamily="34" charset="0"/>
            </a:endParaRPr>
          </a:p>
        </p:txBody>
      </p:sp>
      <p:pic>
        <p:nvPicPr>
          <p:cNvPr id="2" name="Image 1"/>
          <p:cNvPicPr>
            <a:picLocks noChangeAspect="1"/>
          </p:cNvPicPr>
          <p:nvPr/>
        </p:nvPicPr>
        <p:blipFill>
          <a:blip r:embed="rId2"/>
          <a:stretch>
            <a:fillRect/>
          </a:stretch>
        </p:blipFill>
        <p:spPr>
          <a:xfrm rot="10800000">
            <a:off x="901395" y="1359269"/>
            <a:ext cx="5049044" cy="7128421"/>
          </a:xfrm>
          <a:prstGeom prst="rect">
            <a:avLst/>
          </a:prstGeom>
        </p:spPr>
      </p:pic>
    </p:spTree>
    <p:extLst>
      <p:ext uri="{BB962C8B-B14F-4D97-AF65-F5344CB8AC3E}">
        <p14:creationId xmlns:p14="http://schemas.microsoft.com/office/powerpoint/2010/main" val="155613876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1003</TotalTime>
  <Words>310</Words>
  <Application>Microsoft Office PowerPoint</Application>
  <PresentationFormat>Affichage à l'écran (4:3)</PresentationFormat>
  <Paragraphs>88</Paragraphs>
  <Slides>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Arial</vt:lpstr>
      <vt:lpstr>Calibri</vt:lpstr>
      <vt:lpstr>Calibri Light</vt:lpstr>
      <vt:lpstr>HelveticaNeueLT Std</vt:lpstr>
      <vt:lpstr>HelveticaNeueLT Std Cn</vt:lpstr>
      <vt:lpstr>Thème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tom 20</dc:creator>
  <cp:lastModifiedBy>DELSENY Danièle, VNF/DT Sud-Ouest/SDEV/UIMMO</cp:lastModifiedBy>
  <cp:revision>211</cp:revision>
  <dcterms:created xsi:type="dcterms:W3CDTF">2020-03-05T15:12:39Z</dcterms:created>
  <dcterms:modified xsi:type="dcterms:W3CDTF">2022-12-12T16:00:33Z</dcterms:modified>
</cp:coreProperties>
</file>