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0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37785" y="251374"/>
            <a:ext cx="6471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SITE 2 - </a:t>
            </a:r>
            <a:r>
              <a:rPr lang="fr-FR" sz="1700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MAISON </a:t>
            </a:r>
            <a:r>
              <a:rPr lang="fr-FR" sz="1700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DU SITE ECLUSIER DES GRAVIERES, </a:t>
            </a:r>
            <a:r>
              <a:rPr lang="fr-FR" sz="1700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MEILHAN-SUR-GARONNE </a:t>
            </a:r>
            <a:r>
              <a:rPr lang="fr-FR" sz="1700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(47)   </a:t>
            </a:r>
            <a:endParaRPr lang="fr-FR" sz="1700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15" name="Espace réservé des notes 2">
            <a:extLst>
              <a:ext uri="{FF2B5EF4-FFF2-40B4-BE49-F238E27FC236}">
                <a16:creationId xmlns:a16="http://schemas.microsoft.com/office/drawing/2014/main" id="{D9387C60-2741-4919-B969-A03FEC4FFE87}"/>
              </a:ext>
            </a:extLst>
          </p:cNvPr>
          <p:cNvSpPr txBox="1">
            <a:spLocks/>
          </p:cNvSpPr>
          <p:nvPr/>
        </p:nvSpPr>
        <p:spPr>
          <a:xfrm>
            <a:off x="173434" y="1267059"/>
            <a:ext cx="3077367" cy="26759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  <a:r>
              <a:rPr lang="fr-FR" sz="4800" b="1" dirty="0" smtClean="0">
                <a:latin typeface="HelveticaNeueLT Std Cn" panose="020B0506030502030204" pitchFamily="34" charset="0"/>
              </a:rPr>
              <a:t>  :  </a:t>
            </a:r>
            <a:r>
              <a:rPr lang="fr-FR" sz="4400" dirty="0" smtClean="0">
                <a:latin typeface="HelveticaNeueLT Std Cn" panose="020B0506030502030204" pitchFamily="34" charset="0"/>
              </a:rPr>
              <a:t>En </a:t>
            </a:r>
            <a:r>
              <a:rPr lang="fr-FR" sz="4400" dirty="0">
                <a:latin typeface="HelveticaNeueLT Std Cn" panose="020B0506030502030204" pitchFamily="34" charset="0"/>
              </a:rPr>
              <a:t>périphérie (à 2km) du cœur de bourg de Meilhan-sur-Garonne (1326 </a:t>
            </a:r>
            <a:r>
              <a:rPr lang="fr-FR" sz="4400" dirty="0" smtClean="0">
                <a:latin typeface="HelveticaNeueLT Std Cn" panose="020B0506030502030204" pitchFamily="34" charset="0"/>
              </a:rPr>
              <a:t>Habitants)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Contexte particulier du site et enjeux :</a:t>
            </a:r>
          </a:p>
          <a:p>
            <a:pPr algn="l">
              <a:lnSpc>
                <a:spcPct val="120000"/>
              </a:lnSpc>
            </a:pPr>
            <a:r>
              <a:rPr lang="fr-FR" sz="4400" dirty="0">
                <a:latin typeface="HelveticaNeueLT Std Cn" panose="020B0506030502030204" pitchFamily="34" charset="0"/>
              </a:rPr>
              <a:t>Cœur de bourg </a:t>
            </a:r>
            <a:r>
              <a:rPr lang="fr-FR" sz="4400" dirty="0" smtClean="0">
                <a:latin typeface="HelveticaNeueLT Std Cn" panose="020B0506030502030204" pitchFamily="34" charset="0"/>
              </a:rPr>
              <a:t>pittoresque </a:t>
            </a:r>
            <a:r>
              <a:rPr lang="fr-FR" sz="4400" dirty="0">
                <a:latin typeface="HelveticaNeueLT Std Cn" panose="020B0506030502030204" pitchFamily="34" charset="0"/>
              </a:rPr>
              <a:t>où dominent les tons minéraux de la pierre en façades ; le village est implanté en partie sur un promontoire rocheux (belles perspectives depuis certaines rues)</a:t>
            </a:r>
          </a:p>
          <a:p>
            <a:pPr algn="l">
              <a:lnSpc>
                <a:spcPct val="120000"/>
              </a:lnSpc>
            </a:pPr>
            <a:r>
              <a:rPr lang="fr-FR" sz="4400" dirty="0">
                <a:latin typeface="HelveticaNeueLT Std Cn" panose="020B0506030502030204" pitchFamily="34" charset="0"/>
              </a:rPr>
              <a:t>Bâti dans un cadre paysager rural, ceint par les arbres de haute tige du canal ; bande forestière qui s'étend jusque dans la zone d'influence du </a:t>
            </a:r>
            <a:r>
              <a:rPr lang="fr-FR" sz="4400" dirty="0" smtClean="0">
                <a:latin typeface="HelveticaNeueLT Std Cn" panose="020B0506030502030204" pitchFamily="34" charset="0"/>
              </a:rPr>
              <a:t>canal </a:t>
            </a:r>
            <a:r>
              <a:rPr lang="fr-FR" sz="4400" dirty="0">
                <a:latin typeface="HelveticaNeueLT Std Cn" panose="020B0506030502030204" pitchFamily="34" charset="0"/>
              </a:rPr>
              <a:t>et champs à perte de vue (ainsi que des vignobles)</a:t>
            </a: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173434" y="4044844"/>
            <a:ext cx="3065065" cy="48088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endParaRPr lang="fr-FR" b="1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Typologie : </a:t>
            </a:r>
            <a:r>
              <a:rPr lang="fr-FR" dirty="0" smtClean="0">
                <a:latin typeface="HelveticaNeueLT Std Cn" panose="020B0506030502030204" pitchFamily="34" charset="0"/>
              </a:rPr>
              <a:t>Maison éclusière R+1 avec combles et cave</a:t>
            </a: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Surface bâti </a:t>
            </a:r>
            <a:r>
              <a:rPr lang="fr-FR" dirty="0" smtClean="0">
                <a:latin typeface="HelveticaNeueLT Std Cn" panose="020B0506030502030204" pitchFamily="34" charset="0"/>
              </a:rPr>
              <a:t>: 120 m²</a:t>
            </a: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Surface foncier </a:t>
            </a:r>
            <a:r>
              <a:rPr lang="fr-FR" dirty="0" smtClean="0">
                <a:latin typeface="HelveticaNeueLT Std Cn" panose="020B0506030502030204" pitchFamily="34" charset="0"/>
              </a:rPr>
              <a:t>: 414 m2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bâti 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terrasse </a:t>
            </a:r>
            <a:r>
              <a:rPr lang="fr-FR" sz="1100" dirty="0">
                <a:latin typeface="HelveticaNeueLT Std Cn" panose="020B0506030502030204" pitchFamily="34" charset="0"/>
              </a:rPr>
              <a:t>béton </a:t>
            </a:r>
            <a:endParaRPr lang="fr-FR" sz="1100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espace </a:t>
            </a:r>
            <a:r>
              <a:rPr lang="fr-FR" sz="1100" dirty="0">
                <a:latin typeface="HelveticaNeueLT Std Cn" panose="020B0506030502030204" pitchFamily="34" charset="0"/>
              </a:rPr>
              <a:t>« jardin » à l’entrée du chemin de </a:t>
            </a:r>
            <a:r>
              <a:rPr lang="fr-FR" sz="1100" dirty="0" smtClean="0">
                <a:latin typeface="HelveticaNeueLT Std Cn" panose="020B0506030502030204" pitchFamily="34" charset="0"/>
              </a:rPr>
              <a:t>halage, une </a:t>
            </a:r>
            <a:r>
              <a:rPr lang="fr-FR" sz="1100" dirty="0">
                <a:latin typeface="HelveticaNeueLT Std Cn" panose="020B0506030502030204" pitchFamily="34" charset="0"/>
              </a:rPr>
              <a:t>clôture végétalisée marque le retrait par rapport à la voirie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 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État : </a:t>
            </a:r>
            <a:r>
              <a:rPr lang="fr-FR" dirty="0" smtClean="0">
                <a:latin typeface="HelveticaNeueLT Std Cn" panose="020B0506030502030204" pitchFamily="34" charset="0"/>
              </a:rPr>
              <a:t>B</a:t>
            </a:r>
            <a:r>
              <a:rPr lang="fr-FR" sz="1100" dirty="0" smtClean="0">
                <a:latin typeface="HelveticaNeueLT Std Cn" panose="020B0506030502030204" pitchFamily="34" charset="0"/>
              </a:rPr>
              <a:t>on </a:t>
            </a:r>
            <a:r>
              <a:rPr lang="fr-FR" sz="1100" dirty="0">
                <a:latin typeface="HelveticaNeueLT Std Cn" panose="020B0506030502030204" pitchFamily="34" charset="0"/>
              </a:rPr>
              <a:t>état ; enduit dégradé par endroits en </a:t>
            </a:r>
            <a:r>
              <a:rPr lang="fr-FR" sz="1100" dirty="0" smtClean="0">
                <a:latin typeface="HelveticaNeueLT Std Cn" panose="020B0506030502030204" pitchFamily="34" charset="0"/>
              </a:rPr>
              <a:t>façade, chaudière </a:t>
            </a:r>
            <a:r>
              <a:rPr lang="fr-FR" sz="1100" dirty="0">
                <a:latin typeface="HelveticaNeueLT Std Cn" panose="020B0506030502030204" pitchFamily="34" charset="0"/>
              </a:rPr>
              <a:t>au fioul remplacée en 2017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qualité 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espace de stationnement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environnement paysager très champêtre et reposant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diagnostic </a:t>
            </a:r>
            <a:r>
              <a:rPr lang="fr-FR" b="1" dirty="0" smtClean="0">
                <a:latin typeface="HelveticaNeueLT Std Cn" panose="020B0506030502030204" pitchFamily="34" charset="0"/>
              </a:rPr>
              <a:t> :  </a:t>
            </a:r>
            <a:r>
              <a:rPr lang="fr-FR" dirty="0" smtClean="0">
                <a:latin typeface="HelveticaNeueLT Std Cn" panose="020B0506030502030204" pitchFamily="34" charset="0"/>
              </a:rPr>
              <a:t>Réalisé en </a:t>
            </a:r>
            <a:r>
              <a:rPr lang="fr-FR" sz="1100" dirty="0" smtClean="0">
                <a:latin typeface="HelveticaNeueLT Std Cn" panose="020B0506030502030204" pitchFamily="34" charset="0"/>
              </a:rPr>
              <a:t>2011</a:t>
            </a:r>
            <a:endParaRPr lang="fr-FR" sz="1100" dirty="0">
              <a:latin typeface="HelveticaNeueLT Std Cn" panose="020B0506030502030204" pitchFamily="34" charset="0"/>
            </a:endParaRPr>
          </a:p>
        </p:txBody>
      </p:sp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6" y="652324"/>
            <a:ext cx="578031" cy="54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0" y="824317"/>
            <a:ext cx="3238215" cy="24492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9F0506-725B-4FF6-B2ED-ECC267C6F3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0" y="3384089"/>
            <a:ext cx="3238215" cy="22014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C8A76E-904C-4464-A35A-60A7A88CE2F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5" r="9913"/>
          <a:stretch/>
        </p:blipFill>
        <p:spPr bwMode="auto">
          <a:xfrm>
            <a:off x="3151852" y="5696119"/>
            <a:ext cx="3436053" cy="290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545150" y="8708491"/>
            <a:ext cx="1223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070C0"/>
                </a:solidFill>
              </a:rPr>
              <a:t>MAJ le </a:t>
            </a:r>
            <a:r>
              <a:rPr lang="fr-FR" sz="800" dirty="0" smtClean="0">
                <a:solidFill>
                  <a:srgbClr val="0070C0"/>
                </a:solidFill>
              </a:rPr>
              <a:t>12</a:t>
            </a:r>
            <a:r>
              <a:rPr lang="fr-FR" sz="800" dirty="0" smtClean="0">
                <a:solidFill>
                  <a:srgbClr val="0070C0"/>
                </a:solidFill>
              </a:rPr>
              <a:t>/12/2022   DD</a:t>
            </a:r>
            <a:endParaRPr lang="fr-FR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7786" y="3536414"/>
            <a:ext cx="3077367" cy="16965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Rénovation intérieure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réalisés ou en cours de réalisation </a:t>
            </a:r>
            <a:r>
              <a:rPr lang="fr-FR" dirty="0" smtClean="0">
                <a:latin typeface="HelveticaNeueLT Std Cn" panose="020B0506030502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Cuisine neuve (fin 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2023 : Toiture, menuiserie étage, façade, plafond sous toiture, VMC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7785" y="5497417"/>
            <a:ext cx="3077367" cy="339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antérieure </a:t>
            </a:r>
            <a:r>
              <a:rPr lang="fr-FR" b="1" dirty="0" smtClean="0">
                <a:latin typeface="HelveticaNeueLT Std Cn" panose="020B0506030502030204" pitchFamily="34" charset="0"/>
              </a:rPr>
              <a:t> :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Activité de buvette </a:t>
            </a:r>
            <a:r>
              <a:rPr lang="fr-FR" dirty="0">
                <a:latin typeface="HelveticaNeueLT Std Cn" panose="020B0506030502030204" pitchFamily="34" charset="0"/>
              </a:rPr>
              <a:t>+ chambres d’hôtes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actuelle 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Vacant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programme futur potentiel </a:t>
            </a:r>
            <a:r>
              <a:rPr lang="fr-FR" b="1" dirty="0" smtClean="0">
                <a:latin typeface="HelveticaNeueLT Std Cn" panose="020B0506030502030204" pitchFamily="34" charset="0"/>
              </a:rPr>
              <a:t>: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dirty="0" smtClean="0">
                <a:latin typeface="HelveticaNeueLT Std Cn" panose="020B0506030502030204" pitchFamily="34" charset="0"/>
              </a:rPr>
              <a:t>Activité économique et touristique telle qu’hébergement, service vélo, café, halte touristique, point info tourisme…..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44851" y="289394"/>
            <a:ext cx="3077367" cy="31096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zone </a:t>
            </a:r>
            <a:r>
              <a:rPr lang="fr-FR" sz="1200" b="1" dirty="0" smtClean="0">
                <a:latin typeface="HelveticaNeueLT Std Cn" panose="020B0506030502030204" pitchFamily="34" charset="0"/>
              </a:rPr>
              <a:t> N </a:t>
            </a:r>
            <a:r>
              <a:rPr lang="fr-FR" sz="1200" dirty="0">
                <a:latin typeface="HelveticaNeueLT Std Cn" panose="020B0506030502030204" pitchFamily="34" charset="0"/>
              </a:rPr>
              <a:t>; </a:t>
            </a:r>
            <a:r>
              <a:rPr lang="fr-FR" sz="1100" dirty="0">
                <a:latin typeface="HelveticaNeueLT Std Cn" panose="020B0506030502030204" pitchFamily="34" charset="0"/>
              </a:rPr>
              <a:t>sont interdites les constructions légères (mobil-homes, caravanes</a:t>
            </a:r>
            <a:r>
              <a:rPr lang="fr-FR" sz="1200" dirty="0" smtClean="0">
                <a:latin typeface="HelveticaNeueLT Std Cn" panose="020B0506030502030204" pitchFamily="34" charset="0"/>
              </a:rPr>
              <a:t>)</a:t>
            </a: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HelveticaNeueLT Std Cn" panose="020B0506030502030204" pitchFamily="34" charset="0"/>
              </a:rPr>
              <a:t>hors zone </a:t>
            </a:r>
            <a:r>
              <a:rPr lang="fr-FR" sz="1200" dirty="0" smtClean="0">
                <a:latin typeface="HelveticaNeueLT Std Cn" panose="020B0506030502030204" pitchFamily="34" charset="0"/>
              </a:rPr>
              <a:t>inondable</a:t>
            </a: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sz="1100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8AEB00-83B7-43AC-9757-AC7263BA8A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65" y="289394"/>
            <a:ext cx="2936136" cy="21741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37" y="4703037"/>
            <a:ext cx="3119947" cy="2339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63" y="7062180"/>
            <a:ext cx="3119947" cy="19277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1" y="2648724"/>
            <a:ext cx="3148600" cy="20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237992"/>
          </a:xfrm>
        </p:spPr>
        <p:txBody>
          <a:bodyPr>
            <a:no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65" y="822489"/>
            <a:ext cx="5424259" cy="74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237992"/>
          </a:xfrm>
        </p:spPr>
        <p:txBody>
          <a:bodyPr>
            <a:no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737296"/>
            <a:ext cx="5572128" cy="76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237992"/>
          </a:xfrm>
        </p:spPr>
        <p:txBody>
          <a:bodyPr>
            <a:no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982120"/>
            <a:ext cx="5543550" cy="77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3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293</Words>
  <Application>Microsoft Office PowerPoint</Application>
  <PresentationFormat>Affichage à l'écran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PLANS</vt:lpstr>
      <vt:lpstr>PLANS</vt:lpstr>
      <vt:lpstr>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89</cp:revision>
  <cp:lastPrinted>2022-05-10T12:19:16Z</cp:lastPrinted>
  <dcterms:created xsi:type="dcterms:W3CDTF">2020-03-05T15:12:39Z</dcterms:created>
  <dcterms:modified xsi:type="dcterms:W3CDTF">2022-12-12T15:35:22Z</dcterms:modified>
</cp:coreProperties>
</file>