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20" initials="t2" lastIdx="1" clrIdx="0">
    <p:extLst>
      <p:ext uri="{19B8F6BF-5375-455C-9EA6-DF929625EA0E}">
        <p15:presenceInfo xmlns:p15="http://schemas.microsoft.com/office/powerpoint/2012/main" userId="tom 2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904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2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49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33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17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93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83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04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39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94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53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35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53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A82713-4D95-4866-8FCA-B0C41EB233E3}"/>
              </a:ext>
            </a:extLst>
          </p:cNvPr>
          <p:cNvSpPr/>
          <p:nvPr/>
        </p:nvSpPr>
        <p:spPr>
          <a:xfrm>
            <a:off x="138896" y="104172"/>
            <a:ext cx="6574042" cy="89240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5BCE5B-C922-443C-8121-41FC26F0FD8E}"/>
              </a:ext>
            </a:extLst>
          </p:cNvPr>
          <p:cNvSpPr/>
          <p:nvPr/>
        </p:nvSpPr>
        <p:spPr>
          <a:xfrm>
            <a:off x="240939" y="353200"/>
            <a:ext cx="647199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SITE 5 - ME DE PELLABORIE N°13, SITE de la PENTE D’EAU - </a:t>
            </a:r>
            <a:r>
              <a:rPr lang="fr-FR" b="1" dirty="0" smtClean="0">
                <a:solidFill>
                  <a:srgbClr val="696A6C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MONTECH (82)</a:t>
            </a:r>
            <a:endParaRPr lang="fr-FR" b="1" dirty="0">
              <a:solidFill>
                <a:srgbClr val="000000"/>
              </a:solidFill>
              <a:latin typeface="HelveticaNeueLT Std Cn" panose="020B0506030502030204" pitchFamily="34" charset="0"/>
              <a:ea typeface="Calibri" panose="020F0502020204030204" pitchFamily="34" charset="0"/>
              <a:cs typeface="HelveticaNeueLT Std Cn" panose="020B050603050203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fr-FR" b="1" dirty="0">
              <a:solidFill>
                <a:srgbClr val="000000"/>
              </a:solidFill>
              <a:latin typeface="HelveticaNeueLT Std Cn" panose="020B0506030502030204" pitchFamily="34" charset="0"/>
              <a:ea typeface="Calibri" panose="020F0502020204030204" pitchFamily="34" charset="0"/>
              <a:cs typeface="HelveticaNeueLT Std Cn" panose="020B0506030502030204" pitchFamily="34" charset="0"/>
            </a:endParaRPr>
          </a:p>
        </p:txBody>
      </p:sp>
      <p:sp>
        <p:nvSpPr>
          <p:cNvPr id="26" name="Espace réservé des notes 2">
            <a:extLst>
              <a:ext uri="{FF2B5EF4-FFF2-40B4-BE49-F238E27FC236}">
                <a16:creationId xmlns:a16="http://schemas.microsoft.com/office/drawing/2014/main" id="{02E78D04-96EF-4578-B78E-80B23CE86CCD}"/>
              </a:ext>
            </a:extLst>
          </p:cNvPr>
          <p:cNvSpPr txBox="1">
            <a:spLocks/>
          </p:cNvSpPr>
          <p:nvPr/>
        </p:nvSpPr>
        <p:spPr>
          <a:xfrm>
            <a:off x="222736" y="3448280"/>
            <a:ext cx="3065065" cy="55799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DESCRIPTION </a:t>
            </a:r>
          </a:p>
          <a:p>
            <a:endParaRPr lang="fr-FR" sz="600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B</a:t>
            </a:r>
            <a:r>
              <a:rPr lang="fr-FR" b="1" dirty="0" smtClean="0">
                <a:latin typeface="HelveticaNeueLT Std Cn" panose="020B0506030502030204" pitchFamily="34" charset="0"/>
              </a:rPr>
              <a:t>âti </a:t>
            </a:r>
            <a:r>
              <a:rPr lang="fr-FR" b="1" dirty="0">
                <a:latin typeface="HelveticaNeueLT Std Cn" panose="020B0506030502030204" pitchFamily="34" charset="0"/>
              </a:rPr>
              <a:t>et foncier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typologie </a:t>
            </a:r>
            <a:r>
              <a:rPr lang="fr-FR" dirty="0" smtClean="0">
                <a:latin typeface="HelveticaNeueLT Std Cn" panose="020B0506030502030204" pitchFamily="34" charset="0"/>
              </a:rPr>
              <a:t>: maison éclusière typique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petit garage / espace de stationnement dans l’annexe accolée à la </a:t>
            </a:r>
            <a:r>
              <a:rPr lang="fr-FR" dirty="0" smtClean="0">
                <a:latin typeface="HelveticaNeueLT Std Cn" panose="020B0506030502030204" pitchFamily="34" charset="0"/>
              </a:rPr>
              <a:t>façade</a:t>
            </a:r>
          </a:p>
          <a:p>
            <a:pPr>
              <a:lnSpc>
                <a:spcPct val="120000"/>
              </a:lnSpc>
            </a:pPr>
            <a:r>
              <a:rPr lang="fr-FR" b="1" dirty="0" smtClean="0">
                <a:latin typeface="HelveticaNeueLT Std Cn" panose="020B0506030502030204" pitchFamily="34" charset="0"/>
              </a:rPr>
              <a:t>Surface </a:t>
            </a:r>
            <a:r>
              <a:rPr lang="fr-FR" b="1" dirty="0">
                <a:latin typeface="HelveticaNeueLT Std Cn" panose="020B0506030502030204" pitchFamily="34" charset="0"/>
              </a:rPr>
              <a:t>du bâti : </a:t>
            </a:r>
            <a:r>
              <a:rPr lang="fr-FR" dirty="0">
                <a:latin typeface="HelveticaNeueLT Std Cn" panose="020B0506030502030204" pitchFamily="34" charset="0"/>
              </a:rPr>
              <a:t>95 m²</a:t>
            </a:r>
          </a:p>
          <a:p>
            <a:r>
              <a:rPr lang="fr-FR" b="1" kern="800" dirty="0" smtClean="0">
                <a:latin typeface="HelveticaNeueLT Std Cn" panose="020B0506030502030204" pitchFamily="34" charset="0"/>
              </a:rPr>
              <a:t>Surface du foncier</a:t>
            </a:r>
            <a:r>
              <a:rPr lang="fr-FR" kern="800" dirty="0" smtClean="0">
                <a:latin typeface="HelveticaNeueLT Std Cn" panose="020B0506030502030204" pitchFamily="34" charset="0"/>
              </a:rPr>
              <a:t> </a:t>
            </a:r>
            <a:r>
              <a:rPr lang="fr-FR" kern="800" dirty="0">
                <a:latin typeface="HelveticaNeueLT Std Cn" panose="020B0506030502030204" pitchFamily="34" charset="0"/>
              </a:rPr>
              <a:t>: à définir selon l’activité proposée, </a:t>
            </a:r>
            <a:r>
              <a:rPr lang="fr-FR" kern="800" dirty="0" smtClean="0">
                <a:latin typeface="HelveticaNeueLT Std Cn" panose="020B0506030502030204" pitchFamily="34" charset="0"/>
              </a:rPr>
              <a:t>terrasse(s) extérieure(s) </a:t>
            </a:r>
            <a:r>
              <a:rPr lang="fr-FR" kern="800" dirty="0">
                <a:latin typeface="HelveticaNeueLT Std Cn" panose="020B0506030502030204" pitchFamily="34" charset="0"/>
              </a:rPr>
              <a:t>possible (50 à 100 m²</a:t>
            </a:r>
            <a:r>
              <a:rPr lang="fr-FR" dirty="0">
                <a:latin typeface="HelveticaNeueLT Std Cn" panose="020B0506030502030204" pitchFamily="34" charset="0"/>
              </a:rPr>
              <a:t>) </a:t>
            </a:r>
            <a:endParaRPr lang="fr-FR" dirty="0">
              <a:latin typeface="HelveticaNeueLT Std" panose="020B0604020202020204" pitchFamily="34" charset="0"/>
            </a:endParaRPr>
          </a:p>
          <a:p>
            <a:endParaRPr lang="fr-FR" sz="600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État : </a:t>
            </a:r>
            <a:r>
              <a:rPr lang="fr-FR" b="1" dirty="0" smtClean="0">
                <a:latin typeface="HelveticaNeueLT Std Cn" panose="020B0506030502030204" pitchFamily="34" charset="0"/>
              </a:rPr>
              <a:t>bon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Façade refaite en 2020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Diagnostic </a:t>
            </a:r>
            <a:r>
              <a:rPr lang="fr-FR" dirty="0">
                <a:latin typeface="HelveticaNeueLT Std Cn" panose="020B0506030502030204" pitchFamily="34" charset="0"/>
              </a:rPr>
              <a:t>: 2009</a:t>
            </a:r>
          </a:p>
          <a:p>
            <a:endParaRPr lang="fr-FR" sz="400" dirty="0">
              <a:latin typeface="HelveticaNeueLT Std Cn" panose="020B0506030502030204" pitchFamily="34" charset="0"/>
            </a:endParaRPr>
          </a:p>
          <a:p>
            <a:endParaRPr lang="fr-FR" sz="700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Q</a:t>
            </a:r>
            <a:r>
              <a:rPr lang="fr-FR" b="1" dirty="0" smtClean="0">
                <a:latin typeface="HelveticaNeueLT Std Cn" panose="020B0506030502030204" pitchFamily="34" charset="0"/>
              </a:rPr>
              <a:t>ualité </a:t>
            </a:r>
            <a:r>
              <a:rPr lang="fr-FR" b="1" dirty="0">
                <a:latin typeface="HelveticaNeueLT Std Cn" panose="020B0506030502030204" pitchFamily="34" charset="0"/>
              </a:rPr>
              <a:t>architecturale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volume potentiellement traversant (deux larges fenêtres de chaque côté)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combles percés </a:t>
            </a:r>
            <a:r>
              <a:rPr lang="fr-FR" dirty="0" smtClean="0">
                <a:latin typeface="HelveticaNeueLT Std Cn" panose="020B0506030502030204" pitchFamily="34" charset="0"/>
              </a:rPr>
              <a:t>d’</a:t>
            </a:r>
            <a:r>
              <a:rPr lang="fr-FR" dirty="0" err="1" smtClean="0">
                <a:latin typeface="HelveticaNeueLT Std Cn" panose="020B0506030502030204" pitchFamily="34" charset="0"/>
              </a:rPr>
              <a:t>oeils-de-bœuf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belle section du </a:t>
            </a:r>
            <a:r>
              <a:rPr lang="fr-FR" dirty="0" smtClean="0">
                <a:latin typeface="HelveticaNeueLT Std Cn" panose="020B0506030502030204" pitchFamily="34" charset="0"/>
              </a:rPr>
              <a:t>canal : </a:t>
            </a:r>
            <a:r>
              <a:rPr lang="fr-FR" dirty="0">
                <a:latin typeface="HelveticaNeueLT Std Cn" panose="020B0506030502030204" pitchFamily="34" charset="0"/>
              </a:rPr>
              <a:t>beaux arbres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fréquentation dynamisée par l’attractivité de la séquence touristique de la pente </a:t>
            </a:r>
            <a:r>
              <a:rPr lang="fr-FR" dirty="0" smtClean="0">
                <a:latin typeface="HelveticaNeueLT Std Cn" panose="020B0506030502030204" pitchFamily="34" charset="0"/>
              </a:rPr>
              <a:t>d’eau</a:t>
            </a:r>
            <a:endParaRPr lang="fr-FR" dirty="0">
              <a:latin typeface="HelveticaNeueLT Std Cn" panose="020B0506030502030204" pitchFamily="34" charset="0"/>
            </a:endParaRPr>
          </a:p>
          <a:p>
            <a:endParaRPr lang="fr-FR" sz="600" dirty="0">
              <a:latin typeface="HelveticaNeueLT Std Cn" panose="020B0506030502030204" pitchFamily="34" charset="0"/>
            </a:endParaRP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Contraintes</a:t>
            </a:r>
            <a:endParaRPr lang="fr-FR" sz="800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interface  minérale entre le DPF et l’espace « privé » de la maison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voie verte de l’autre côté (mais pont à 300m)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Accès par chemin de halage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Pas de terrasse possible devant la maison (danger écluse + besoins service VNF) et sur l’emplacement vélo</a:t>
            </a:r>
          </a:p>
          <a:p>
            <a:endParaRPr lang="fr-FR" dirty="0">
              <a:latin typeface="HelveticaNeueLT Std Cn" panose="020B0506030502030204" pitchFamily="34" charset="0"/>
            </a:endParaRPr>
          </a:p>
        </p:txBody>
      </p:sp>
      <p:sp>
        <p:nvSpPr>
          <p:cNvPr id="10" name="Espace réservé des notes 2">
            <a:extLst>
              <a:ext uri="{FF2B5EF4-FFF2-40B4-BE49-F238E27FC236}">
                <a16:creationId xmlns:a16="http://schemas.microsoft.com/office/drawing/2014/main" id="{64EF7D39-2EC5-4EB5-9ED2-FDFF783B60F2}"/>
              </a:ext>
            </a:extLst>
          </p:cNvPr>
          <p:cNvSpPr txBox="1">
            <a:spLocks/>
          </p:cNvSpPr>
          <p:nvPr/>
        </p:nvSpPr>
        <p:spPr>
          <a:xfrm>
            <a:off x="222736" y="936434"/>
            <a:ext cx="3077367" cy="24167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fr-FR" sz="4800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PRÉSENTATION</a:t>
            </a:r>
            <a:r>
              <a:rPr lang="fr-FR" sz="4800" b="1" dirty="0">
                <a:latin typeface="HelveticaNeueLT Std Cn" panose="020B0506030502030204" pitchFamily="34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fr-FR" sz="4800" b="1" dirty="0">
                <a:latin typeface="HelveticaNeueLT Std Cn" panose="020B0506030502030204" pitchFamily="34" charset="0"/>
              </a:rPr>
              <a:t>localisation </a:t>
            </a:r>
            <a:r>
              <a:rPr lang="fr-FR" sz="4800" b="1" dirty="0" smtClean="0">
                <a:latin typeface="HelveticaNeueLT Std Cn" panose="020B0506030502030204" pitchFamily="34" charset="0"/>
              </a:rPr>
              <a:t> et contexte particulier</a:t>
            </a:r>
            <a:endParaRPr lang="fr-FR" sz="4800" b="1" dirty="0">
              <a:latin typeface="HelveticaNeueLT Std Cn" panose="020B050603050203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fr-FR" sz="4800" dirty="0">
                <a:latin typeface="HelveticaNeueLT Std Cn" panose="020B0506030502030204" pitchFamily="34" charset="0"/>
              </a:rPr>
              <a:t>Bâti </a:t>
            </a:r>
            <a:r>
              <a:rPr lang="fr-FR" sz="4800" dirty="0" smtClean="0">
                <a:latin typeface="HelveticaNeueLT Std Cn" panose="020B0506030502030204" pitchFamily="34" charset="0"/>
              </a:rPr>
              <a:t>situé à proximité immédiate de </a:t>
            </a:r>
            <a:r>
              <a:rPr lang="fr-FR" sz="4800" dirty="0">
                <a:latin typeface="HelveticaNeueLT Std Cn" panose="020B0506030502030204" pitchFamily="34" charset="0"/>
              </a:rPr>
              <a:t>la pente d’eau de </a:t>
            </a:r>
            <a:r>
              <a:rPr lang="fr-FR" sz="4800" dirty="0" smtClean="0">
                <a:latin typeface="HelveticaNeueLT Std Cn" panose="020B0506030502030204" pitchFamily="34" charset="0"/>
              </a:rPr>
              <a:t>Montech. Cadre </a:t>
            </a:r>
            <a:r>
              <a:rPr lang="fr-FR" sz="4800" dirty="0">
                <a:latin typeface="HelveticaNeueLT Std Cn" panose="020B0506030502030204" pitchFamily="34" charset="0"/>
              </a:rPr>
              <a:t>calme et champêtre entre plaines </a:t>
            </a:r>
            <a:r>
              <a:rPr lang="fr-FR" sz="4800" dirty="0" smtClean="0">
                <a:latin typeface="HelveticaNeueLT Std Cn" panose="020B0506030502030204" pitchFamily="34" charset="0"/>
              </a:rPr>
              <a:t>agricoles, </a:t>
            </a:r>
            <a:r>
              <a:rPr lang="fr-FR" sz="4800" dirty="0">
                <a:latin typeface="HelveticaNeueLT Std Cn" panose="020B0506030502030204" pitchFamily="34" charset="0"/>
              </a:rPr>
              <a:t>en entrée de ville de Montech, Castelsarrasin (14 km) et Montauban (16km). </a:t>
            </a:r>
            <a:endParaRPr lang="fr-FR" sz="4800" dirty="0" smtClean="0">
              <a:latin typeface="HelveticaNeueLT Std Cn" panose="020B050603050203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fr-FR" sz="4800" b="1" dirty="0" smtClean="0">
                <a:latin typeface="HelveticaNeueLT Std Cn" panose="020B0506030502030204" pitchFamily="34" charset="0"/>
              </a:rPr>
              <a:t>Contexte particulier du site et enjeux </a:t>
            </a:r>
            <a:r>
              <a:rPr lang="fr-FR" sz="4800" dirty="0" smtClean="0">
                <a:latin typeface="HelveticaNeueLT Std Cn" panose="020B0506030502030204" pitchFamily="34" charset="0"/>
              </a:rPr>
              <a:t>:</a:t>
            </a:r>
          </a:p>
          <a:p>
            <a:pPr algn="l">
              <a:lnSpc>
                <a:spcPct val="120000"/>
              </a:lnSpc>
            </a:pPr>
            <a:r>
              <a:rPr lang="fr-FR" sz="4800" dirty="0" smtClean="0">
                <a:latin typeface="HelveticaNeueLT Std Cn" panose="020B0506030502030204" pitchFamily="34" charset="0"/>
              </a:rPr>
              <a:t>La maison éclusière 13 est intégrée dans le site touristique de la pente d’eau de Montech. Cadre calme et champêtre entre plaines agricoles.</a:t>
            </a:r>
            <a:endParaRPr lang="fr-FR" sz="4800" dirty="0">
              <a:latin typeface="HelveticaNeueLT Std Cn" panose="020B0506030502030204" pitchFamily="34" charset="0"/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17" y="716761"/>
            <a:ext cx="639307" cy="59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917" y="6158301"/>
            <a:ext cx="3191203" cy="1932413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3417632" y="3723974"/>
            <a:ext cx="3165475" cy="186753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917" y="1373939"/>
            <a:ext cx="3161207" cy="19792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393736" y="8669314"/>
            <a:ext cx="1223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rgbClr val="0070C0"/>
                </a:solidFill>
              </a:rPr>
              <a:t>MAJ le 12/12/2022   DD</a:t>
            </a:r>
            <a:endParaRPr lang="fr-FR" sz="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1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CBAB8-8CED-4ED6-9E95-04F5C535BD94}"/>
              </a:ext>
            </a:extLst>
          </p:cNvPr>
          <p:cNvSpPr/>
          <p:nvPr/>
        </p:nvSpPr>
        <p:spPr>
          <a:xfrm>
            <a:off x="138896" y="104172"/>
            <a:ext cx="6574042" cy="89240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s notes 2">
            <a:extLst>
              <a:ext uri="{FF2B5EF4-FFF2-40B4-BE49-F238E27FC236}">
                <a16:creationId xmlns:a16="http://schemas.microsoft.com/office/drawing/2014/main" id="{342E081C-D0A3-4CC4-82B0-99EF62812EB9}"/>
              </a:ext>
            </a:extLst>
          </p:cNvPr>
          <p:cNvSpPr txBox="1">
            <a:spLocks/>
          </p:cNvSpPr>
          <p:nvPr/>
        </p:nvSpPr>
        <p:spPr>
          <a:xfrm>
            <a:off x="230720" y="3446799"/>
            <a:ext cx="3077367" cy="18075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FAISABILITÉ</a:t>
            </a:r>
            <a:r>
              <a:rPr lang="fr-FR" b="1" dirty="0">
                <a:latin typeface="HelveticaNeueLT Std Cn" panose="020B0506030502030204" pitchFamily="34" charset="0"/>
              </a:rPr>
              <a:t> </a:t>
            </a:r>
          </a:p>
          <a:p>
            <a:endParaRPr lang="fr-FR" sz="700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remise en état et interventions nécessaires 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Travaux d’aménagement intérieur</a:t>
            </a:r>
          </a:p>
          <a:p>
            <a:endParaRPr lang="fr-FR" sz="600" dirty="0" smtClean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Travaux réalisés ou en cours de réalisation </a:t>
            </a:r>
            <a:r>
              <a:rPr lang="fr-FR" dirty="0">
                <a:latin typeface="HelveticaNeueLT Std Cn" panose="020B050603050203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2022 : </a:t>
            </a:r>
            <a:r>
              <a:rPr lang="fr-FR" dirty="0" smtClean="0">
                <a:latin typeface="HelveticaNeueLT Std Cn" panose="020B0506030502030204" pitchFamily="34" charset="0"/>
              </a:rPr>
              <a:t>façades, menuiseries</a:t>
            </a:r>
          </a:p>
          <a:p>
            <a:endParaRPr lang="fr-FR" sz="600" b="1" dirty="0" smtClean="0">
              <a:latin typeface="HelveticaNeueLT Std Cn" panose="020B0506030502030204" pitchFamily="34" charset="0"/>
            </a:endParaRP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Travaux envisageables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Terrasse(s) sur les côtés de la maison (voir simulations sur photo jointes)</a:t>
            </a: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" panose="020B0604020202020204" pitchFamily="34" charset="0"/>
            </a:endParaRPr>
          </a:p>
        </p:txBody>
      </p:sp>
      <p:sp>
        <p:nvSpPr>
          <p:cNvPr id="9" name="Espace réservé des notes 2">
            <a:extLst>
              <a:ext uri="{FF2B5EF4-FFF2-40B4-BE49-F238E27FC236}">
                <a16:creationId xmlns:a16="http://schemas.microsoft.com/office/drawing/2014/main" id="{EFC54BD2-3F96-4DEE-B473-A7D256AD83E2}"/>
              </a:ext>
            </a:extLst>
          </p:cNvPr>
          <p:cNvSpPr txBox="1">
            <a:spLocks/>
          </p:cNvSpPr>
          <p:nvPr/>
        </p:nvSpPr>
        <p:spPr>
          <a:xfrm>
            <a:off x="230719" y="5402541"/>
            <a:ext cx="3077367" cy="30588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PROGRAMMATION</a:t>
            </a:r>
            <a:r>
              <a:rPr lang="fr-FR" b="1" dirty="0">
                <a:latin typeface="HelveticaNeueLT Std Cn" panose="020B0506030502030204" pitchFamily="34" charset="0"/>
              </a:rPr>
              <a:t> </a:t>
            </a: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occupation actuelle  :  </a:t>
            </a:r>
            <a:r>
              <a:rPr lang="fr-FR" dirty="0">
                <a:latin typeface="HelveticaNeueLT Std Cn" panose="020B0506030502030204" pitchFamily="34" charset="0"/>
              </a:rPr>
              <a:t>vacant</a:t>
            </a: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programme futur potentiel : COT activité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Restauration  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Evènementiel, </a:t>
            </a:r>
            <a:r>
              <a:rPr lang="fr-FR" dirty="0">
                <a:latin typeface="HelveticaNeueLT Std Cn" panose="020B0506030502030204" pitchFamily="34" charset="0"/>
              </a:rPr>
              <a:t>art, </a:t>
            </a:r>
            <a:r>
              <a:rPr lang="fr-FR" dirty="0" smtClean="0">
                <a:latin typeface="HelveticaNeueLT Std Cn" panose="020B0506030502030204" pitchFamily="34" charset="0"/>
              </a:rPr>
              <a:t>culture 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Équipements et services d’itinérance </a:t>
            </a:r>
            <a:r>
              <a:rPr lang="fr-FR" dirty="0" smtClean="0">
                <a:latin typeface="HelveticaNeueLT Std Cn" panose="020B0506030502030204" pitchFamily="34" charset="0"/>
              </a:rPr>
              <a:t> 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700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attractivité et transformation </a:t>
            </a:r>
            <a:r>
              <a:rPr lang="fr-FR" b="1" dirty="0" smtClean="0">
                <a:latin typeface="HelveticaNeueLT Std Cn" panose="020B0506030502030204" pitchFamily="34" charset="0"/>
              </a:rPr>
              <a:t>possibles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Idéalement située sur le site de la pente d’eau de Montech</a:t>
            </a:r>
            <a:endParaRPr lang="fr-FR" dirty="0">
              <a:latin typeface="HelveticaNeueLT Std Cn" panose="020B0506030502030204" pitchFamily="34" charset="0"/>
            </a:endParaRPr>
          </a:p>
          <a:p>
            <a:endParaRPr lang="fr-FR" sz="700" b="1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programmation à intégrer dans </a:t>
            </a:r>
            <a:r>
              <a:rPr lang="fr-FR" dirty="0" smtClean="0">
                <a:latin typeface="HelveticaNeueLT Std Cn" panose="020B0506030502030204" pitchFamily="34" charset="0"/>
              </a:rPr>
              <a:t>site valorisé de </a:t>
            </a:r>
            <a:r>
              <a:rPr lang="fr-FR" dirty="0">
                <a:latin typeface="HelveticaNeueLT Std Cn" panose="020B0506030502030204" pitchFamily="34" charset="0"/>
              </a:rPr>
              <a:t>la pente d’eau de </a:t>
            </a:r>
            <a:r>
              <a:rPr lang="fr-FR" dirty="0" smtClean="0">
                <a:latin typeface="HelveticaNeueLT Std Cn" panose="020B0506030502030204" pitchFamily="34" charset="0"/>
              </a:rPr>
              <a:t>Montech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HelveticaNeueLT Std Cn" panose="020B0506030502030204" pitchFamily="34" charset="0"/>
            </a:endParaRPr>
          </a:p>
        </p:txBody>
      </p:sp>
      <p:sp>
        <p:nvSpPr>
          <p:cNvPr id="11" name="Espace réservé des notes 2">
            <a:extLst>
              <a:ext uri="{FF2B5EF4-FFF2-40B4-BE49-F238E27FC236}">
                <a16:creationId xmlns:a16="http://schemas.microsoft.com/office/drawing/2014/main" id="{6BE5883F-C5BA-4B59-B6BB-1AE2D80046B8}"/>
              </a:ext>
            </a:extLst>
          </p:cNvPr>
          <p:cNvSpPr txBox="1">
            <a:spLocks/>
          </p:cNvSpPr>
          <p:nvPr/>
        </p:nvSpPr>
        <p:spPr>
          <a:xfrm>
            <a:off x="230720" y="222544"/>
            <a:ext cx="3077367" cy="30968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REGLEMENTATIONS</a:t>
            </a:r>
          </a:p>
          <a:p>
            <a:endParaRPr lang="fr-FR" sz="900" b="1" dirty="0">
              <a:latin typeface="HelveticaNeueLT Std Cn" panose="020B0506030502030204" pitchFamily="34" charset="0"/>
            </a:endParaRPr>
          </a:p>
          <a:p>
            <a:r>
              <a:rPr lang="fr-FR" sz="1200" b="1" dirty="0">
                <a:latin typeface="HelveticaNeueLT Std Cn" panose="020B0506030502030204" pitchFamily="34" charset="0"/>
              </a:rPr>
              <a:t>PLU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latin typeface="HelveticaNeueLT Std Cn" panose="020B0506030502030204" pitchFamily="34" charset="0"/>
              </a:rPr>
              <a:t>zone Nt (naturelle touristique) ; </a:t>
            </a:r>
            <a:r>
              <a:rPr lang="fr-FR" sz="1200" dirty="0">
                <a:latin typeface="HelveticaNeueLT Std Cn" panose="020B0506030502030204" pitchFamily="34" charset="0"/>
              </a:rPr>
              <a:t>sont autorisés l'aménagement, la restauration et l'extension des constructions existantes dans la limite de </a:t>
            </a:r>
            <a:r>
              <a:rPr lang="fr-FR" sz="1200" dirty="0" smtClean="0">
                <a:latin typeface="HelveticaNeueLT Std Cn" panose="020B0506030502030204" pitchFamily="34" charset="0"/>
              </a:rPr>
              <a:t>20% </a:t>
            </a:r>
            <a:r>
              <a:rPr lang="fr-FR" sz="1200" dirty="0">
                <a:latin typeface="HelveticaNeueLT Std Cn" panose="020B0506030502030204" pitchFamily="34" charset="0"/>
              </a:rPr>
              <a:t>de la surface de </a:t>
            </a:r>
            <a:r>
              <a:rPr lang="fr-FR" sz="1200" dirty="0" smtClean="0">
                <a:latin typeface="HelveticaNeueLT Std Cn" panose="020B0506030502030204" pitchFamily="34" charset="0"/>
              </a:rPr>
              <a:t>plancher, </a:t>
            </a:r>
            <a:r>
              <a:rPr lang="fr-FR" sz="1200" dirty="0">
                <a:latin typeface="HelveticaNeueLT Std Cn" panose="020B0506030502030204" pitchFamily="34" charset="0"/>
              </a:rPr>
              <a:t>les constructions et installations liées au projet d’aménagement de la pente d’eau de Montech, y compris les extensions des bâtiments </a:t>
            </a:r>
            <a:r>
              <a:rPr lang="fr-FR" sz="1200" dirty="0" smtClean="0">
                <a:latin typeface="HelveticaNeueLT Std Cn" panose="020B0506030502030204" pitchFamily="34" charset="0"/>
              </a:rPr>
              <a:t>existants </a:t>
            </a:r>
            <a:r>
              <a:rPr lang="fr-FR" sz="1200" dirty="0">
                <a:latin typeface="HelveticaNeueLT Std Cn" panose="020B0506030502030204" pitchFamily="34" charset="0"/>
              </a:rPr>
              <a:t>sans limite de </a:t>
            </a:r>
            <a:r>
              <a:rPr lang="fr-FR" sz="1200" dirty="0" smtClean="0">
                <a:latin typeface="HelveticaNeueLT Std Cn" panose="020B0506030502030204" pitchFamily="34" charset="0"/>
              </a:rPr>
              <a:t>surface; sont autorisées </a:t>
            </a:r>
            <a:r>
              <a:rPr lang="fr-FR" sz="1200" dirty="0">
                <a:latin typeface="HelveticaNeueLT Std Cn" panose="020B0506030502030204" pitchFamily="34" charset="0"/>
              </a:rPr>
              <a:t>les constructions et installations à condition qu’elles soient directement liées à la vocation touristique et de loisirs du secteur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600" b="1" dirty="0">
              <a:latin typeface="HelveticaNeueLT Std Cn" panose="020B0506030502030204" pitchFamily="34" charset="0"/>
            </a:endParaRPr>
          </a:p>
          <a:p>
            <a:r>
              <a:rPr lang="fr-FR" sz="1200" b="1" dirty="0">
                <a:latin typeface="HelveticaNeueLT Std Cn" panose="020B0506030502030204" pitchFamily="34" charset="0"/>
              </a:rPr>
              <a:t>PPRI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latin typeface="HelveticaNeueLT Std Cn" panose="020B0506030502030204" pitchFamily="34" charset="0"/>
              </a:rPr>
              <a:t>hors zone inondable </a:t>
            </a:r>
            <a:endParaRPr lang="fr-FR" b="1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820" y="4204773"/>
            <a:ext cx="3213385" cy="181309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917" y="6687240"/>
            <a:ext cx="3127837" cy="20160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173" y="390292"/>
            <a:ext cx="3127890" cy="314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6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63894" y="190194"/>
            <a:ext cx="4330212" cy="398585"/>
          </a:xfrm>
        </p:spPr>
        <p:txBody>
          <a:bodyPr/>
          <a:lstStyle/>
          <a:p>
            <a:r>
              <a:rPr lang="fr-FR" dirty="0" smtClean="0"/>
              <a:t>Lieu emplacement terrasse possible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554566"/>
            <a:ext cx="5829300" cy="404885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4679951"/>
            <a:ext cx="5829300" cy="421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5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658918"/>
          </a:xfrm>
        </p:spPr>
        <p:txBody>
          <a:bodyPr>
            <a:normAutofit/>
          </a:bodyPr>
          <a:lstStyle/>
          <a:p>
            <a:r>
              <a:rPr lang="fr-FR" sz="1800" dirty="0" smtClean="0"/>
              <a:t>PLANS</a:t>
            </a:r>
            <a:endParaRPr lang="fr-FR" sz="1800" dirty="0"/>
          </a:p>
        </p:txBody>
      </p:sp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146679" y="2398935"/>
            <a:ext cx="7248584" cy="58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4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658918"/>
          </a:xfrm>
        </p:spPr>
        <p:txBody>
          <a:bodyPr>
            <a:normAutofit/>
          </a:bodyPr>
          <a:lstStyle/>
          <a:p>
            <a:r>
              <a:rPr lang="fr-FR" sz="1800" dirty="0" smtClean="0"/>
              <a:t>PLANS</a:t>
            </a:r>
            <a:endParaRPr lang="fr-FR" sz="18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65337" y="1641522"/>
            <a:ext cx="6360784" cy="555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5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658918"/>
          </a:xfrm>
        </p:spPr>
        <p:txBody>
          <a:bodyPr>
            <a:normAutofit/>
          </a:bodyPr>
          <a:lstStyle/>
          <a:p>
            <a:r>
              <a:rPr lang="fr-FR" sz="1800" dirty="0" smtClean="0"/>
              <a:t>PLANS</a:t>
            </a:r>
            <a:endParaRPr lang="fr-FR" sz="1800" dirty="0"/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52643" y="2233718"/>
            <a:ext cx="7043370" cy="507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670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3202</TotalTime>
  <Words>421</Words>
  <Application>Microsoft Office PowerPoint</Application>
  <PresentationFormat>Affichage à l'écran (4:3)</PresentationFormat>
  <Paragraphs>66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HelveticaNeueLT Std</vt:lpstr>
      <vt:lpstr>HelveticaNeueLT Std Cn</vt:lpstr>
      <vt:lpstr>Thème Office</vt:lpstr>
      <vt:lpstr>Présentation PowerPoint</vt:lpstr>
      <vt:lpstr>Présentation PowerPoint</vt:lpstr>
      <vt:lpstr>Présentation PowerPoint</vt:lpstr>
      <vt:lpstr>PLANS</vt:lpstr>
      <vt:lpstr>PLANS</vt:lpstr>
      <vt:lpstr>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tom 20</dc:creator>
  <cp:lastModifiedBy>DELSENY Danièle, VNF/DT Sud-Ouest/SDEV/UIMMO</cp:lastModifiedBy>
  <cp:revision>210</cp:revision>
  <dcterms:created xsi:type="dcterms:W3CDTF">2020-03-05T15:12:39Z</dcterms:created>
  <dcterms:modified xsi:type="dcterms:W3CDTF">2022-12-14T09:35:04Z</dcterms:modified>
</cp:coreProperties>
</file>