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20" initials="t2" lastIdx="1" clrIdx="0">
    <p:extLst>
      <p:ext uri="{19B8F6BF-5375-455C-9EA6-DF929625EA0E}">
        <p15:presenceInfo xmlns:p15="http://schemas.microsoft.com/office/powerpoint/2012/main" userId="tom 2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7" d="100"/>
          <a:sy n="87" d="100"/>
        </p:scale>
        <p:origin x="2904" y="9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F5A3DAC-60A3-431A-94F1-1452CD0880C3}" type="datetimeFigureOut">
              <a:rPr lang="fr-FR" smtClean="0"/>
              <a:t>12/12/2022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400922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F5A3DAC-60A3-431A-94F1-1452CD0880C3}" type="datetimeFigureOut">
              <a:rPr lang="fr-FR" smtClean="0"/>
              <a:t>12/12/2022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3211494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F5A3DAC-60A3-431A-94F1-1452CD0880C3}" type="datetimeFigureOut">
              <a:rPr lang="fr-FR" smtClean="0"/>
              <a:t>12/12/2022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284133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F5A3DAC-60A3-431A-94F1-1452CD0880C3}" type="datetimeFigureOut">
              <a:rPr lang="fr-FR" smtClean="0"/>
              <a:t>12/12/2022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139217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F5A3DAC-60A3-431A-94F1-1452CD0880C3}" type="datetimeFigureOut">
              <a:rPr lang="fr-FR" smtClean="0"/>
              <a:t>12/12/2022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164293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F5A3DAC-60A3-431A-94F1-1452CD0880C3}" type="datetimeFigureOut">
              <a:rPr lang="fr-FR" smtClean="0"/>
              <a:t>12/12/2022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574830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340100"/>
            <a:ext cx="2901255" cy="4912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340100"/>
            <a:ext cx="2915543" cy="4912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F5A3DAC-60A3-431A-94F1-1452CD0880C3}" type="datetimeFigureOut">
              <a:rPr lang="fr-FR" smtClean="0"/>
              <a:t>12/12/2022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963041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F5A3DAC-60A3-431A-94F1-1452CD0880C3}" type="datetimeFigureOut">
              <a:rPr lang="fr-FR" smtClean="0"/>
              <a:t>12/12/2022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863391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A3DAC-60A3-431A-94F1-1452CD0880C3}" type="datetimeFigureOut">
              <a:rPr lang="fr-FR" smtClean="0"/>
              <a:t>12/12/2022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3352944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F5A3DAC-60A3-431A-94F1-1452CD0880C3}" type="datetimeFigureOut">
              <a:rPr lang="fr-FR" smtClean="0"/>
              <a:t>12/12/2022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1507536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F5A3DAC-60A3-431A-94F1-1452CD0880C3}" type="datetimeFigureOut">
              <a:rPr lang="fr-FR" smtClean="0"/>
              <a:t>12/12/2022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4151359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6F5A3DAC-60A3-431A-94F1-1452CD0880C3}" type="datetimeFigureOut">
              <a:rPr lang="fr-FR" smtClean="0"/>
              <a:t>12/12/2022</a:t>
            </a:fld>
            <a:endParaRPr lang="fr-FR"/>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E1014CDF-AE6D-4BD3-B969-9A132A7EF336}" type="slidenum">
              <a:rPr lang="fr-FR" smtClean="0"/>
              <a:t>‹N°›</a:t>
            </a:fld>
            <a:endParaRPr lang="fr-FR"/>
          </a:p>
        </p:txBody>
      </p:sp>
    </p:spTree>
    <p:extLst>
      <p:ext uri="{BB962C8B-B14F-4D97-AF65-F5344CB8AC3E}">
        <p14:creationId xmlns:p14="http://schemas.microsoft.com/office/powerpoint/2010/main" val="99353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1A82713-4D95-4866-8FCA-B0C41EB233E3}"/>
              </a:ext>
            </a:extLst>
          </p:cNvPr>
          <p:cNvSpPr/>
          <p:nvPr/>
        </p:nvSpPr>
        <p:spPr>
          <a:xfrm>
            <a:off x="141979" y="109959"/>
            <a:ext cx="6574042" cy="892408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space réservé des notes 2">
            <a:extLst>
              <a:ext uri="{FF2B5EF4-FFF2-40B4-BE49-F238E27FC236}">
                <a16:creationId xmlns:a16="http://schemas.microsoft.com/office/drawing/2014/main" id="{02E78D04-96EF-4578-B78E-80B23CE86CCD}"/>
              </a:ext>
            </a:extLst>
          </p:cNvPr>
          <p:cNvSpPr txBox="1">
            <a:spLocks/>
          </p:cNvSpPr>
          <p:nvPr/>
        </p:nvSpPr>
        <p:spPr>
          <a:xfrm>
            <a:off x="250087" y="4296577"/>
            <a:ext cx="2902689" cy="4596047"/>
          </a:xfrm>
          <a:prstGeom prst="rect">
            <a:avLst/>
          </a:prstGeom>
          <a:ln>
            <a:solidFill>
              <a:schemeClr val="bg1">
                <a:lumMod val="50000"/>
              </a:schemeClr>
            </a:solidFill>
          </a:ln>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fr-FR" b="1" dirty="0">
                <a:solidFill>
                  <a:srgbClr val="FF0066"/>
                </a:solidFill>
                <a:latin typeface="HelveticaNeueLT Std Cn" panose="020B0506030502030204" pitchFamily="34" charset="0"/>
              </a:rPr>
              <a:t>DESCRIPTION </a:t>
            </a:r>
          </a:p>
          <a:p>
            <a:endParaRPr lang="fr-FR" sz="500" b="1" dirty="0">
              <a:latin typeface="HelveticaNeueLT Std Cn" panose="020B0506030502030204" pitchFamily="34" charset="0"/>
            </a:endParaRPr>
          </a:p>
          <a:p>
            <a:r>
              <a:rPr lang="fr-FR" b="1" dirty="0">
                <a:latin typeface="HelveticaNeueLT Std Cn" panose="020B0506030502030204" pitchFamily="34" charset="0"/>
              </a:rPr>
              <a:t>bâti et foncier </a:t>
            </a:r>
            <a:r>
              <a:rPr lang="fr-FR" b="1" dirty="0" smtClean="0">
                <a:latin typeface="HelveticaNeueLT Std Cn" panose="020B0506030502030204" pitchFamily="34" charset="0"/>
              </a:rPr>
              <a:t>:</a:t>
            </a:r>
          </a:p>
          <a:p>
            <a:endParaRPr lang="fr-FR" b="1" dirty="0">
              <a:latin typeface="HelveticaNeueLT Std Cn" panose="020B0506030502030204" pitchFamily="34" charset="0"/>
            </a:endParaRPr>
          </a:p>
          <a:p>
            <a:pPr marL="171450" indent="-171450">
              <a:buFont typeface="Arial" panose="020B0604020202020204" pitchFamily="34" charset="0"/>
              <a:buChar char="•"/>
            </a:pPr>
            <a:r>
              <a:rPr lang="fr-FR" dirty="0">
                <a:latin typeface="HelveticaNeueLT Std Cn" panose="020B0506030502030204" pitchFamily="34" charset="0"/>
              </a:rPr>
              <a:t>T</a:t>
            </a:r>
            <a:r>
              <a:rPr lang="fr-FR" dirty="0" smtClean="0">
                <a:latin typeface="HelveticaNeueLT Std Cn" panose="020B0506030502030204" pitchFamily="34" charset="0"/>
              </a:rPr>
              <a:t>ypologie</a:t>
            </a:r>
            <a:r>
              <a:rPr lang="fr-FR" dirty="0">
                <a:latin typeface="HelveticaNeueLT Std Cn" panose="020B0506030502030204" pitchFamily="34" charset="0"/>
              </a:rPr>
              <a:t> </a:t>
            </a:r>
            <a:r>
              <a:rPr lang="fr-FR" dirty="0" smtClean="0">
                <a:latin typeface="HelveticaNeueLT Std Cn" panose="020B0506030502030204" pitchFamily="34" charset="0"/>
              </a:rPr>
              <a:t>: Maison éclusière </a:t>
            </a:r>
            <a:r>
              <a:rPr lang="fr-FR" dirty="0">
                <a:latin typeface="HelveticaNeueLT Std Cn" panose="020B0506030502030204" pitchFamily="34" charset="0"/>
              </a:rPr>
              <a:t>R+1 +cave </a:t>
            </a:r>
            <a:endParaRPr lang="fr-FR" dirty="0" smtClean="0">
              <a:latin typeface="HelveticaNeueLT Std Cn" panose="020B0506030502030204" pitchFamily="34" charset="0"/>
            </a:endParaRPr>
          </a:p>
          <a:p>
            <a:pPr marL="171450" indent="-171450">
              <a:buFont typeface="Arial" panose="020B0604020202020204" pitchFamily="34" charset="0"/>
              <a:buChar char="•"/>
            </a:pPr>
            <a:r>
              <a:rPr lang="fr-FR" dirty="0" smtClean="0">
                <a:latin typeface="HelveticaNeueLT Std Cn" panose="020B0506030502030204" pitchFamily="34" charset="0"/>
              </a:rPr>
              <a:t>Maison éclusière typique : cuisine </a:t>
            </a:r>
            <a:r>
              <a:rPr lang="fr-FR" dirty="0">
                <a:latin typeface="HelveticaNeueLT Std Cn" panose="020B0506030502030204" pitchFamily="34" charset="0"/>
              </a:rPr>
              <a:t>+ séjour + salle à manger en RDC, deux chambres à l’étage</a:t>
            </a:r>
          </a:p>
          <a:p>
            <a:pPr marL="171450" indent="-171450">
              <a:buFont typeface="Arial" panose="020B0604020202020204" pitchFamily="34" charset="0"/>
              <a:buChar char="•"/>
            </a:pPr>
            <a:r>
              <a:rPr lang="fr-FR" dirty="0">
                <a:latin typeface="HelveticaNeueLT Std Cn" panose="020B0506030502030204" pitchFamily="34" charset="0"/>
              </a:rPr>
              <a:t>deux annexes en appentis accolées à la façade de part et d’autre du </a:t>
            </a:r>
            <a:r>
              <a:rPr lang="fr-FR" dirty="0" smtClean="0">
                <a:latin typeface="HelveticaNeueLT Std Cn" panose="020B0506030502030204" pitchFamily="34" charset="0"/>
              </a:rPr>
              <a:t>bâti</a:t>
            </a:r>
          </a:p>
          <a:p>
            <a:pPr marL="171450" indent="-171450">
              <a:buFont typeface="Arial" panose="020B0604020202020204" pitchFamily="34" charset="0"/>
              <a:buChar char="•"/>
            </a:pPr>
            <a:endParaRPr lang="fr-FR" dirty="0">
              <a:latin typeface="HelveticaNeueLT Std Cn" panose="020B0506030502030204" pitchFamily="34" charset="0"/>
            </a:endParaRPr>
          </a:p>
          <a:p>
            <a:r>
              <a:rPr lang="fr-FR" b="1" dirty="0" smtClean="0">
                <a:latin typeface="HelveticaNeueLT Std Cn" panose="020B0506030502030204" pitchFamily="34" charset="0"/>
              </a:rPr>
              <a:t>Surface bâti </a:t>
            </a:r>
            <a:r>
              <a:rPr lang="fr-FR" dirty="0" smtClean="0">
                <a:latin typeface="HelveticaNeueLT Std Cn" panose="020B0506030502030204" pitchFamily="34" charset="0"/>
              </a:rPr>
              <a:t>: 82 m2  </a:t>
            </a:r>
          </a:p>
          <a:p>
            <a:r>
              <a:rPr lang="fr-FR" b="1" dirty="0" smtClean="0">
                <a:latin typeface="HelveticaNeueLT Std Cn" panose="020B0506030502030204" pitchFamily="34" charset="0"/>
              </a:rPr>
              <a:t>Surface foncier </a:t>
            </a:r>
            <a:r>
              <a:rPr lang="fr-FR" dirty="0" smtClean="0">
                <a:latin typeface="HelveticaNeueLT Std Cn" panose="020B0506030502030204" pitchFamily="34" charset="0"/>
              </a:rPr>
              <a:t>: 550 m2</a:t>
            </a:r>
            <a:endParaRPr lang="fr-FR" dirty="0" smtClean="0">
              <a:latin typeface="HelveticaNeueLT Std Cn" panose="020B0506030502030204" pitchFamily="34" charset="0"/>
            </a:endParaRPr>
          </a:p>
          <a:p>
            <a:pPr marL="171450" indent="-171450">
              <a:buFont typeface="Arial" panose="020B0604020202020204" pitchFamily="34" charset="0"/>
              <a:buChar char="•"/>
            </a:pPr>
            <a:endParaRPr lang="fr-FR" dirty="0">
              <a:latin typeface="HelveticaNeueLT Std Cn" panose="020B0506030502030204" pitchFamily="34" charset="0"/>
            </a:endParaRPr>
          </a:p>
          <a:p>
            <a:pPr marL="171450" indent="-171450">
              <a:buFont typeface="Arial" panose="020B0604020202020204" pitchFamily="34" charset="0"/>
              <a:buChar char="•"/>
            </a:pPr>
            <a:endParaRPr lang="fr-FR" sz="400" b="1" dirty="0">
              <a:latin typeface="HelveticaNeueLT Std Cn" panose="020B0506030502030204" pitchFamily="34" charset="0"/>
            </a:endParaRPr>
          </a:p>
          <a:p>
            <a:r>
              <a:rPr lang="fr-FR" b="1" dirty="0">
                <a:latin typeface="HelveticaNeueLT Std Cn" panose="020B0506030502030204" pitchFamily="34" charset="0"/>
              </a:rPr>
              <a:t>État : </a:t>
            </a:r>
            <a:endParaRPr lang="fr-FR" b="1" dirty="0" smtClean="0">
              <a:latin typeface="HelveticaNeueLT Std Cn" panose="020B0506030502030204" pitchFamily="34" charset="0"/>
            </a:endParaRPr>
          </a:p>
          <a:p>
            <a:pPr marL="171450" indent="-171450">
              <a:buFont typeface="Arial" panose="020B0604020202020204" pitchFamily="34" charset="0"/>
              <a:buChar char="•"/>
            </a:pPr>
            <a:r>
              <a:rPr lang="fr-FR" b="1" dirty="0" smtClean="0">
                <a:latin typeface="HelveticaNeueLT Std Cn" panose="020B0506030502030204" pitchFamily="34" charset="0"/>
              </a:rPr>
              <a:t> </a:t>
            </a:r>
            <a:r>
              <a:rPr lang="fr-FR" dirty="0" smtClean="0">
                <a:latin typeface="HelveticaNeueLT Std Cn" panose="020B0506030502030204" pitchFamily="34" charset="0"/>
              </a:rPr>
              <a:t>Très </a:t>
            </a:r>
            <a:r>
              <a:rPr lang="fr-FR" dirty="0" smtClean="0">
                <a:latin typeface="HelveticaNeueLT Std Cn" panose="020B0506030502030204" pitchFamily="34" charset="0"/>
              </a:rPr>
              <a:t>bon </a:t>
            </a:r>
            <a:r>
              <a:rPr lang="fr-FR" dirty="0">
                <a:latin typeface="HelveticaNeueLT Std Cn" panose="020B0506030502030204" pitchFamily="34" charset="0"/>
              </a:rPr>
              <a:t>état </a:t>
            </a:r>
            <a:r>
              <a:rPr lang="fr-FR" dirty="0" smtClean="0">
                <a:latin typeface="HelveticaNeueLT Std Cn" panose="020B0506030502030204" pitchFamily="34" charset="0"/>
              </a:rPr>
              <a:t>global</a:t>
            </a:r>
          </a:p>
          <a:p>
            <a:endParaRPr lang="fr-FR" dirty="0">
              <a:latin typeface="HelveticaNeueLT Std Cn" panose="020B0506030502030204" pitchFamily="34" charset="0"/>
            </a:endParaRPr>
          </a:p>
          <a:p>
            <a:endParaRPr lang="fr-FR" sz="600" dirty="0">
              <a:latin typeface="HelveticaNeueLT Std Cn" panose="020B0506030502030204" pitchFamily="34" charset="0"/>
            </a:endParaRPr>
          </a:p>
          <a:p>
            <a:r>
              <a:rPr lang="fr-FR" b="1" dirty="0">
                <a:latin typeface="HelveticaNeueLT Std Cn" panose="020B0506030502030204" pitchFamily="34" charset="0"/>
              </a:rPr>
              <a:t>Q</a:t>
            </a:r>
            <a:r>
              <a:rPr lang="fr-FR" b="1" dirty="0" smtClean="0">
                <a:latin typeface="HelveticaNeueLT Std Cn" panose="020B0506030502030204" pitchFamily="34" charset="0"/>
              </a:rPr>
              <a:t>ualité </a:t>
            </a:r>
            <a:r>
              <a:rPr lang="fr-FR" b="1" dirty="0">
                <a:latin typeface="HelveticaNeueLT Std Cn" panose="020B0506030502030204" pitchFamily="34" charset="0"/>
              </a:rPr>
              <a:t>architecturale et paysagère </a:t>
            </a:r>
            <a:r>
              <a:rPr lang="fr-FR" b="1" dirty="0" smtClean="0">
                <a:latin typeface="HelveticaNeueLT Std Cn" panose="020B0506030502030204" pitchFamily="34" charset="0"/>
              </a:rPr>
              <a:t>:</a:t>
            </a:r>
          </a:p>
          <a:p>
            <a:endParaRPr lang="fr-FR" b="1" dirty="0">
              <a:latin typeface="HelveticaNeueLT Std Cn" panose="020B0506030502030204" pitchFamily="34" charset="0"/>
            </a:endParaRPr>
          </a:p>
          <a:p>
            <a:pPr marL="171450" indent="-171450">
              <a:buFont typeface="Arial" panose="020B0604020202020204" pitchFamily="34" charset="0"/>
              <a:buChar char="•"/>
            </a:pPr>
            <a:r>
              <a:rPr lang="fr-FR" dirty="0">
                <a:latin typeface="HelveticaNeueLT Std Cn" panose="020B0506030502030204" pitchFamily="34" charset="0"/>
              </a:rPr>
              <a:t>carreaux en grès cérame dans l’entrée et </a:t>
            </a:r>
            <a:r>
              <a:rPr lang="fr-FR" dirty="0" smtClean="0">
                <a:latin typeface="HelveticaNeueLT Std Cn" panose="020B0506030502030204" pitchFamily="34" charset="0"/>
              </a:rPr>
              <a:t>le salon </a:t>
            </a:r>
          </a:p>
          <a:p>
            <a:pPr marL="171450" indent="-171450">
              <a:buFont typeface="Arial" panose="020B0604020202020204" pitchFamily="34" charset="0"/>
              <a:buChar char="•"/>
            </a:pPr>
            <a:r>
              <a:rPr lang="fr-FR" dirty="0" smtClean="0">
                <a:latin typeface="HelveticaNeueLT Std Cn" panose="020B0506030502030204" pitchFamily="34" charset="0"/>
              </a:rPr>
              <a:t>voie </a:t>
            </a:r>
            <a:r>
              <a:rPr lang="fr-FR" dirty="0">
                <a:latin typeface="HelveticaNeueLT Std Cn" panose="020B0506030502030204" pitchFamily="34" charset="0"/>
              </a:rPr>
              <a:t>verte devant la maison</a:t>
            </a:r>
          </a:p>
          <a:p>
            <a:pPr marL="171450" indent="-171450">
              <a:buFont typeface="Arial" panose="020B0604020202020204" pitchFamily="34" charset="0"/>
              <a:buChar char="•"/>
            </a:pPr>
            <a:r>
              <a:rPr lang="fr-FR" dirty="0">
                <a:latin typeface="HelveticaNeueLT Std Cn" panose="020B0506030502030204" pitchFamily="34" charset="0"/>
              </a:rPr>
              <a:t>petit jardin agréable à l’arrière</a:t>
            </a:r>
          </a:p>
          <a:p>
            <a:endParaRPr lang="fr-FR" sz="400" dirty="0">
              <a:latin typeface="HelveticaNeueLT Std Cn" panose="020B0506030502030204" pitchFamily="34" charset="0"/>
            </a:endParaRPr>
          </a:p>
          <a:p>
            <a:endParaRPr lang="fr-FR" sz="400" dirty="0">
              <a:latin typeface="HelveticaNeueLT Std Cn" panose="020B0506030502030204" pitchFamily="34" charset="0"/>
            </a:endParaRPr>
          </a:p>
        </p:txBody>
      </p:sp>
      <p:sp>
        <p:nvSpPr>
          <p:cNvPr id="10" name="Espace réservé des notes 2">
            <a:extLst>
              <a:ext uri="{FF2B5EF4-FFF2-40B4-BE49-F238E27FC236}">
                <a16:creationId xmlns:a16="http://schemas.microsoft.com/office/drawing/2014/main" id="{64EF7D39-2EC5-4EB5-9ED2-FDFF783B60F2}"/>
              </a:ext>
            </a:extLst>
          </p:cNvPr>
          <p:cNvSpPr txBox="1">
            <a:spLocks/>
          </p:cNvSpPr>
          <p:nvPr/>
        </p:nvSpPr>
        <p:spPr>
          <a:xfrm>
            <a:off x="243936" y="799707"/>
            <a:ext cx="2908840" cy="3355453"/>
          </a:xfrm>
          <a:prstGeom prst="rect">
            <a:avLst/>
          </a:prstGeom>
          <a:ln>
            <a:solidFill>
              <a:schemeClr val="bg1">
                <a:lumMod val="50000"/>
              </a:schemeClr>
            </a:solidFill>
          </a:ln>
        </p:spPr>
        <p:txBody>
          <a:bodyPr vert="horz" lIns="91440" tIns="45720" rIns="91440" bIns="45720" rtlCol="0">
            <a:normAutofit fontScale="85000"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20000"/>
              </a:lnSpc>
            </a:pPr>
            <a:r>
              <a:rPr lang="fr-FR" sz="1300" b="1" dirty="0">
                <a:solidFill>
                  <a:srgbClr val="FF0066"/>
                </a:solidFill>
                <a:latin typeface="HelveticaNeueLT Std Cn" panose="020B0506030502030204" pitchFamily="34" charset="0"/>
              </a:rPr>
              <a:t>PRÉSENTATION</a:t>
            </a:r>
            <a:r>
              <a:rPr lang="fr-FR" sz="1300" b="1" dirty="0">
                <a:latin typeface="HelveticaNeueLT Std Cn" panose="020B0506030502030204" pitchFamily="34" charset="0"/>
              </a:rPr>
              <a:t> </a:t>
            </a:r>
          </a:p>
          <a:p>
            <a:pPr algn="l">
              <a:lnSpc>
                <a:spcPct val="120000"/>
              </a:lnSpc>
            </a:pPr>
            <a:r>
              <a:rPr lang="fr-FR" sz="1300" b="1" dirty="0">
                <a:latin typeface="HelveticaNeueLT Std Cn" panose="020B0506030502030204" pitchFamily="34" charset="0"/>
              </a:rPr>
              <a:t>L</a:t>
            </a:r>
            <a:r>
              <a:rPr lang="fr-FR" sz="1300" b="1" dirty="0" smtClean="0">
                <a:latin typeface="HelveticaNeueLT Std Cn" panose="020B0506030502030204" pitchFamily="34" charset="0"/>
              </a:rPr>
              <a:t>ocalisation </a:t>
            </a:r>
            <a:endParaRPr lang="fr-FR" sz="1300" b="1" dirty="0">
              <a:latin typeface="HelveticaNeueLT Std Cn" panose="020B0506030502030204" pitchFamily="34" charset="0"/>
            </a:endParaRPr>
          </a:p>
          <a:p>
            <a:pPr algn="l">
              <a:lnSpc>
                <a:spcPct val="120000"/>
              </a:lnSpc>
            </a:pPr>
            <a:r>
              <a:rPr lang="fr-FR" sz="1400" dirty="0" smtClean="0">
                <a:latin typeface="HelveticaNeueLT Std Cn" panose="020B0506030502030204" pitchFamily="34" charset="0"/>
              </a:rPr>
              <a:t>Située dans le Tarn et </a:t>
            </a:r>
            <a:r>
              <a:rPr lang="fr-FR" sz="1400" dirty="0">
                <a:latin typeface="HelveticaNeueLT Std Cn" panose="020B0506030502030204" pitchFamily="34" charset="0"/>
              </a:rPr>
              <a:t>G</a:t>
            </a:r>
            <a:r>
              <a:rPr lang="fr-FR" sz="1400" dirty="0" smtClean="0">
                <a:latin typeface="HelveticaNeueLT Std Cn" panose="020B0506030502030204" pitchFamily="34" charset="0"/>
              </a:rPr>
              <a:t>aronne, dans un environnement périurbain </a:t>
            </a:r>
            <a:r>
              <a:rPr lang="fr-FR" sz="1400" dirty="0">
                <a:latin typeface="HelveticaNeueLT Std Cn" panose="020B0506030502030204" pitchFamily="34" charset="0"/>
              </a:rPr>
              <a:t>e</a:t>
            </a:r>
            <a:r>
              <a:rPr lang="fr-FR" sz="1400" dirty="0" smtClean="0">
                <a:latin typeface="HelveticaNeueLT Std Cn" panose="020B0506030502030204" pitchFamily="34" charset="0"/>
              </a:rPr>
              <a:t>ntre </a:t>
            </a:r>
            <a:r>
              <a:rPr lang="fr-FR" sz="1400" dirty="0">
                <a:latin typeface="HelveticaNeueLT Std Cn" panose="020B0506030502030204" pitchFamily="34" charset="0"/>
              </a:rPr>
              <a:t>C</a:t>
            </a:r>
            <a:r>
              <a:rPr lang="fr-FR" sz="1400" dirty="0" smtClean="0">
                <a:latin typeface="HelveticaNeueLT Std Cn" panose="020B0506030502030204" pitchFamily="34" charset="0"/>
              </a:rPr>
              <a:t>astelsarrasin et St Porquier. Accès de la  maison éclusière par le réseau routier, cheminement de la vélo route </a:t>
            </a:r>
            <a:endParaRPr lang="fr-FR" sz="1400" dirty="0" smtClean="0">
              <a:latin typeface="HelveticaNeueLT Std Cn" panose="020B0506030502030204" pitchFamily="34" charset="0"/>
            </a:endParaRPr>
          </a:p>
          <a:p>
            <a:pPr algn="l">
              <a:lnSpc>
                <a:spcPct val="120000"/>
              </a:lnSpc>
            </a:pPr>
            <a:r>
              <a:rPr lang="fr-FR" sz="1400" b="1" dirty="0" smtClean="0">
                <a:latin typeface="HelveticaNeueLT Std Cn" panose="020B0506030502030204" pitchFamily="34" charset="0"/>
              </a:rPr>
              <a:t>Contexte particulier du site et enjeux </a:t>
            </a:r>
            <a:r>
              <a:rPr lang="fr-FR" sz="1400" dirty="0" smtClean="0">
                <a:latin typeface="HelveticaNeueLT Std Cn" panose="020B0506030502030204" pitchFamily="34" charset="0"/>
              </a:rPr>
              <a:t>:</a:t>
            </a:r>
          </a:p>
          <a:p>
            <a:pPr algn="l">
              <a:lnSpc>
                <a:spcPct val="120000"/>
              </a:lnSpc>
            </a:pPr>
            <a:r>
              <a:rPr lang="fr-FR" sz="1400" dirty="0">
                <a:latin typeface="HelveticaNeueLT Std Cn" panose="020B0506030502030204" pitchFamily="34" charset="0"/>
              </a:rPr>
              <a:t>Environnement rural entre Castelsarrasin et Saint Porquier </a:t>
            </a:r>
            <a:r>
              <a:rPr lang="fr-FR" sz="1400" dirty="0" smtClean="0">
                <a:latin typeface="HelveticaNeueLT Std Cn" panose="020B0506030502030204" pitchFamily="34" charset="0"/>
              </a:rPr>
              <a:t>. A Castelsarrasin,  </a:t>
            </a:r>
            <a:r>
              <a:rPr lang="fr-FR" sz="1400" dirty="0">
                <a:latin typeface="HelveticaNeueLT Std Cn" panose="020B0506030502030204" pitchFamily="34" charset="0"/>
              </a:rPr>
              <a:t>Église Saint Sauveur et plusieurs anciens établissements religieux (ancien couvent des Ursulines, Couvent des </a:t>
            </a:r>
            <a:r>
              <a:rPr lang="fr-FR" sz="1400" dirty="0" smtClean="0">
                <a:latin typeface="HelveticaNeueLT Std Cn" panose="020B0506030502030204" pitchFamily="34" charset="0"/>
              </a:rPr>
              <a:t>sœurs </a:t>
            </a:r>
            <a:r>
              <a:rPr lang="fr-FR" sz="1400" dirty="0">
                <a:latin typeface="HelveticaNeueLT Std Cn" panose="020B0506030502030204" pitchFamily="34" charset="0"/>
              </a:rPr>
              <a:t>de Notre-Dame de la Compassion</a:t>
            </a:r>
            <a:r>
              <a:rPr lang="fr-FR" sz="1400" dirty="0" smtClean="0">
                <a:latin typeface="HelveticaNeueLT Std Cn" panose="020B0506030502030204" pitchFamily="34" charset="0"/>
              </a:rPr>
              <a:t>), hôtel </a:t>
            </a:r>
            <a:r>
              <a:rPr lang="fr-FR" sz="1400" dirty="0" err="1" smtClean="0">
                <a:latin typeface="HelveticaNeueLT Std Cn" panose="020B0506030502030204" pitchFamily="34" charset="0"/>
              </a:rPr>
              <a:t>Marceillac</a:t>
            </a:r>
            <a:r>
              <a:rPr lang="fr-FR" sz="1400" dirty="0" smtClean="0">
                <a:latin typeface="HelveticaNeueLT Std Cn" panose="020B0506030502030204" pitchFamily="34" charset="0"/>
              </a:rPr>
              <a:t> (art nouveau), port de Castelsarrasin.</a:t>
            </a:r>
            <a:endParaRPr lang="fr-FR" sz="1400" dirty="0">
              <a:latin typeface="HelveticaNeueLT Std Cn" panose="020B0506030502030204" pitchFamily="34" charset="0"/>
            </a:endParaRPr>
          </a:p>
          <a:p>
            <a:pPr algn="l">
              <a:lnSpc>
                <a:spcPct val="120000"/>
              </a:lnSpc>
            </a:pPr>
            <a:endParaRPr lang="fr-FR" sz="1400" dirty="0">
              <a:latin typeface="HelveticaNeueLT Std Cn" panose="020B0506030502030204" pitchFamily="34"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2831" y="1322174"/>
            <a:ext cx="3237943" cy="2647972"/>
          </a:xfrm>
          <a:prstGeom prst="rect">
            <a:avLst/>
          </a:prstGeom>
        </p:spPr>
      </p:pic>
      <p:pic>
        <p:nvPicPr>
          <p:cNvPr id="8" name="Imag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0884" y="4124592"/>
            <a:ext cx="3364706" cy="4486275"/>
          </a:xfrm>
          <a:prstGeom prst="rect">
            <a:avLst/>
          </a:prstGeom>
        </p:spPr>
      </p:pic>
      <p:sp>
        <p:nvSpPr>
          <p:cNvPr id="11" name="ZoneTexte 10"/>
          <p:cNvSpPr txBox="1"/>
          <p:nvPr/>
        </p:nvSpPr>
        <p:spPr>
          <a:xfrm>
            <a:off x="5486400" y="8664150"/>
            <a:ext cx="1223384" cy="215444"/>
          </a:xfrm>
          <a:prstGeom prst="rect">
            <a:avLst/>
          </a:prstGeom>
          <a:noFill/>
        </p:spPr>
        <p:txBody>
          <a:bodyPr wrap="square" rtlCol="0">
            <a:spAutoFit/>
          </a:bodyPr>
          <a:lstStyle/>
          <a:p>
            <a:r>
              <a:rPr lang="fr-FR" sz="800" dirty="0" smtClean="0">
                <a:solidFill>
                  <a:srgbClr val="0070C0"/>
                </a:solidFill>
              </a:rPr>
              <a:t>MAJ le </a:t>
            </a:r>
            <a:r>
              <a:rPr lang="fr-FR" sz="800" dirty="0" smtClean="0">
                <a:solidFill>
                  <a:srgbClr val="0070C0"/>
                </a:solidFill>
              </a:rPr>
              <a:t>12</a:t>
            </a:r>
            <a:r>
              <a:rPr lang="fr-FR" sz="800" dirty="0" smtClean="0">
                <a:solidFill>
                  <a:srgbClr val="0070C0"/>
                </a:solidFill>
              </a:rPr>
              <a:t>/12/2022   DD</a:t>
            </a:r>
            <a:endParaRPr lang="fr-FR" sz="800" dirty="0">
              <a:solidFill>
                <a:srgbClr val="0070C0"/>
              </a:solidFill>
            </a:endParaRPr>
          </a:p>
        </p:txBody>
      </p:sp>
      <p:pic>
        <p:nvPicPr>
          <p:cNvPr id="1026" name="Image 1"/>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338002" y="701524"/>
            <a:ext cx="4445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7728" y="701524"/>
            <a:ext cx="4375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41979" y="144284"/>
            <a:ext cx="6433591" cy="424732"/>
          </a:xfrm>
          <a:prstGeom prst="rect">
            <a:avLst/>
          </a:prstGeom>
        </p:spPr>
        <p:txBody>
          <a:bodyPr wrap="square">
            <a:spAutoFit/>
          </a:bodyPr>
          <a:lstStyle/>
          <a:p>
            <a:pPr>
              <a:lnSpc>
                <a:spcPct val="120000"/>
              </a:lnSpc>
              <a:spcAft>
                <a:spcPts val="0"/>
              </a:spcAft>
            </a:pPr>
            <a:r>
              <a:rPr lang="fr-FR" b="1" dirty="0">
                <a:solidFill>
                  <a:srgbClr val="000000"/>
                </a:solidFill>
                <a:latin typeface="HelveticaNeueLT Std Cn" panose="020B0506030502030204" pitchFamily="34" charset="0"/>
                <a:ea typeface="Calibri" panose="020F0502020204030204" pitchFamily="34" charset="0"/>
                <a:cs typeface="HelveticaNeueLT Std Cn" panose="020B0506030502030204" pitchFamily="34" charset="0"/>
              </a:rPr>
              <a:t>SITE 4 - ME DE Saint Martin à Castelsarrasin N°17, </a:t>
            </a:r>
            <a:r>
              <a:rPr lang="fr-FR" b="1" dirty="0">
                <a:solidFill>
                  <a:srgbClr val="696A6C"/>
                </a:solidFill>
                <a:latin typeface="HelveticaNeueLT Std Cn" panose="020B0506030502030204" pitchFamily="34" charset="0"/>
                <a:ea typeface="Calibri" panose="020F0502020204030204" pitchFamily="34" charset="0"/>
                <a:cs typeface="HelveticaNeueLT Std Cn" panose="020B0506030502030204" pitchFamily="34" charset="0"/>
              </a:rPr>
              <a:t>CASTELSARRASIN (82)</a:t>
            </a:r>
            <a:endParaRPr lang="fr-FR" b="1" dirty="0">
              <a:solidFill>
                <a:srgbClr val="000000"/>
              </a:solidFill>
              <a:latin typeface="HelveticaNeueLT Std Cn" panose="020B0506030502030204" pitchFamily="34" charset="0"/>
              <a:ea typeface="Calibri" panose="020F0502020204030204" pitchFamily="34" charset="0"/>
              <a:cs typeface="HelveticaNeueLT Std Cn" panose="020B0506030502030204" pitchFamily="34" charset="0"/>
            </a:endParaRPr>
          </a:p>
        </p:txBody>
      </p:sp>
    </p:spTree>
    <p:extLst>
      <p:ext uri="{BB962C8B-B14F-4D97-AF65-F5344CB8AC3E}">
        <p14:creationId xmlns:p14="http://schemas.microsoft.com/office/powerpoint/2010/main" val="3126412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2CBAB8-8CED-4ED6-9E95-04F5C535BD94}"/>
              </a:ext>
            </a:extLst>
          </p:cNvPr>
          <p:cNvSpPr/>
          <p:nvPr/>
        </p:nvSpPr>
        <p:spPr>
          <a:xfrm>
            <a:off x="138896" y="104172"/>
            <a:ext cx="6574042" cy="892408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es notes 2">
            <a:extLst>
              <a:ext uri="{FF2B5EF4-FFF2-40B4-BE49-F238E27FC236}">
                <a16:creationId xmlns:a16="http://schemas.microsoft.com/office/drawing/2014/main" id="{EFC54BD2-3F96-4DEE-B473-A7D256AD83E2}"/>
              </a:ext>
            </a:extLst>
          </p:cNvPr>
          <p:cNvSpPr txBox="1">
            <a:spLocks/>
          </p:cNvSpPr>
          <p:nvPr/>
        </p:nvSpPr>
        <p:spPr>
          <a:xfrm>
            <a:off x="216467" y="6081310"/>
            <a:ext cx="3105751" cy="2766613"/>
          </a:xfrm>
          <a:prstGeom prst="rect">
            <a:avLst/>
          </a:prstGeom>
          <a:ln>
            <a:solidFill>
              <a:schemeClr val="bg1">
                <a:lumMod val="50000"/>
              </a:schemeClr>
            </a:solidFill>
          </a:ln>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fr-FR" b="1" dirty="0">
                <a:latin typeface="HelveticaNeueLT Std Cn" panose="020B0506030502030204" pitchFamily="34" charset="0"/>
              </a:rPr>
              <a:t>PROGRAMMATION </a:t>
            </a:r>
          </a:p>
          <a:p>
            <a:endParaRPr lang="fr-FR" sz="600" b="1" dirty="0">
              <a:latin typeface="HelveticaNeueLT Std Cn" panose="020B0506030502030204" pitchFamily="34" charset="0"/>
            </a:endParaRPr>
          </a:p>
          <a:p>
            <a:r>
              <a:rPr lang="fr-FR" b="1" dirty="0" smtClean="0">
                <a:latin typeface="HelveticaNeueLT Std Cn" panose="020B0506030502030204" pitchFamily="34" charset="0"/>
              </a:rPr>
              <a:t>occupation </a:t>
            </a:r>
            <a:r>
              <a:rPr lang="fr-FR" b="1" dirty="0">
                <a:latin typeface="HelveticaNeueLT Std Cn" panose="020B0506030502030204" pitchFamily="34" charset="0"/>
              </a:rPr>
              <a:t>actuelle  :   </a:t>
            </a:r>
            <a:r>
              <a:rPr lang="fr-FR" dirty="0">
                <a:latin typeface="HelveticaNeueLT Std Cn" panose="020B0506030502030204" pitchFamily="34" charset="0"/>
              </a:rPr>
              <a:t>vacant</a:t>
            </a:r>
          </a:p>
          <a:p>
            <a:endParaRPr lang="fr-FR" b="1" dirty="0">
              <a:latin typeface="HelveticaNeueLT Std Cn" panose="020B0506030502030204" pitchFamily="34" charset="0"/>
            </a:endParaRPr>
          </a:p>
          <a:p>
            <a:r>
              <a:rPr lang="fr-FR" b="1" dirty="0">
                <a:latin typeface="HelveticaNeueLT Std Cn" panose="020B0506030502030204" pitchFamily="34" charset="0"/>
              </a:rPr>
              <a:t>programme futur potentiel : COT activité</a:t>
            </a:r>
          </a:p>
          <a:p>
            <a:pPr marL="171450" indent="-171450">
              <a:buFont typeface="Arial" panose="020B0604020202020204" pitchFamily="34" charset="0"/>
              <a:buChar char="•"/>
            </a:pPr>
            <a:r>
              <a:rPr lang="fr-FR" dirty="0" smtClean="0">
                <a:latin typeface="HelveticaNeueLT Std Cn" panose="020B0506030502030204" pitchFamily="34" charset="0"/>
              </a:rPr>
              <a:t>Hébergement </a:t>
            </a:r>
            <a:r>
              <a:rPr lang="fr-FR" dirty="0">
                <a:latin typeface="HelveticaNeueLT Std Cn" panose="020B0506030502030204" pitchFamily="34" charset="0"/>
              </a:rPr>
              <a:t>: gîte </a:t>
            </a:r>
            <a:r>
              <a:rPr lang="fr-FR" dirty="0" smtClean="0">
                <a:latin typeface="HelveticaNeueLT Std Cn" panose="020B0506030502030204" pitchFamily="34" charset="0"/>
              </a:rPr>
              <a:t>insolite roulotte</a:t>
            </a:r>
            <a:endParaRPr lang="fr-FR" dirty="0">
              <a:latin typeface="HelveticaNeueLT Std Cn" panose="020B0506030502030204" pitchFamily="34" charset="0"/>
            </a:endParaRPr>
          </a:p>
          <a:p>
            <a:pPr marL="171450" indent="-171450">
              <a:buFont typeface="Arial" panose="020B0604020202020204" pitchFamily="34" charset="0"/>
              <a:buChar char="•"/>
            </a:pPr>
            <a:r>
              <a:rPr lang="fr-FR" dirty="0">
                <a:latin typeface="HelveticaNeueLT Std Cn" panose="020B0506030502030204" pitchFamily="34" charset="0"/>
              </a:rPr>
              <a:t>Équipements et services d’itinérance : halte vélo, atelier vélo, point de réparation </a:t>
            </a:r>
          </a:p>
          <a:p>
            <a:endParaRPr lang="fr-FR" b="1" dirty="0">
              <a:latin typeface="HelveticaNeueLT Std Cn" panose="020B0506030502030204" pitchFamily="34" charset="0"/>
            </a:endParaRPr>
          </a:p>
          <a:p>
            <a:r>
              <a:rPr lang="fr-FR" b="1" dirty="0">
                <a:latin typeface="HelveticaNeueLT Std Cn" panose="020B0506030502030204" pitchFamily="34" charset="0"/>
              </a:rPr>
              <a:t>attractivité et transformation possibles</a:t>
            </a:r>
          </a:p>
          <a:p>
            <a:pPr marL="171450" indent="-171450">
              <a:buFont typeface="Arial" panose="020B0604020202020204" pitchFamily="34" charset="0"/>
              <a:buChar char="•"/>
            </a:pPr>
            <a:r>
              <a:rPr lang="fr-FR" dirty="0" smtClean="0">
                <a:latin typeface="HelveticaNeueLT Std Cn" panose="020B0506030502030204" pitchFamily="34" charset="0"/>
              </a:rPr>
              <a:t>aménagement </a:t>
            </a:r>
            <a:r>
              <a:rPr lang="fr-FR" dirty="0">
                <a:latin typeface="HelveticaNeueLT Std Cn" panose="020B0506030502030204" pitchFamily="34" charset="0"/>
              </a:rPr>
              <a:t>d’un espace de restauration / détente en extérieur, dans l’agréable jardin à l’arrière de la </a:t>
            </a:r>
            <a:r>
              <a:rPr lang="fr-FR" dirty="0" smtClean="0">
                <a:latin typeface="HelveticaNeueLT Std Cn" panose="020B0506030502030204" pitchFamily="34" charset="0"/>
              </a:rPr>
              <a:t>maison</a:t>
            </a:r>
          </a:p>
          <a:p>
            <a:pPr marL="171450" indent="-171450">
              <a:buFont typeface="Arial" panose="020B0604020202020204" pitchFamily="34" charset="0"/>
              <a:buChar char="•"/>
            </a:pPr>
            <a:r>
              <a:rPr lang="fr-FR" dirty="0" smtClean="0">
                <a:latin typeface="HelveticaNeueLT Std Cn" panose="020B0506030502030204" pitchFamily="34" charset="0"/>
              </a:rPr>
              <a:t>Espace bien être, détente</a:t>
            </a:r>
            <a:endParaRPr lang="fr-FR" dirty="0">
              <a:latin typeface="HelveticaNeueLT Std Cn" panose="020B0506030502030204" pitchFamily="34" charset="0"/>
            </a:endParaRPr>
          </a:p>
          <a:p>
            <a:endParaRPr lang="fr-FR" dirty="0">
              <a:latin typeface="HelveticaNeueLT Std" panose="020B0604020202020204" pitchFamily="34" charset="0"/>
            </a:endParaRPr>
          </a:p>
          <a:p>
            <a:pPr marL="171450" indent="-171450">
              <a:buFont typeface="Arial" panose="020B0604020202020204" pitchFamily="34" charset="0"/>
              <a:buChar char="•"/>
            </a:pPr>
            <a:endParaRPr lang="fr-FR" dirty="0">
              <a:latin typeface="HelveticaNeueLT Std Cn" panose="020B0506030502030204" pitchFamily="34" charset="0"/>
            </a:endParaRPr>
          </a:p>
        </p:txBody>
      </p:sp>
      <p:sp>
        <p:nvSpPr>
          <p:cNvPr id="11" name="Espace réservé des notes 2">
            <a:extLst>
              <a:ext uri="{FF2B5EF4-FFF2-40B4-BE49-F238E27FC236}">
                <a16:creationId xmlns:a16="http://schemas.microsoft.com/office/drawing/2014/main" id="{6BE5883F-C5BA-4B59-B6BB-1AE2D80046B8}"/>
              </a:ext>
            </a:extLst>
          </p:cNvPr>
          <p:cNvSpPr txBox="1">
            <a:spLocks/>
          </p:cNvSpPr>
          <p:nvPr/>
        </p:nvSpPr>
        <p:spPr>
          <a:xfrm>
            <a:off x="244851" y="277819"/>
            <a:ext cx="3077367" cy="3879087"/>
          </a:xfrm>
          <a:prstGeom prst="rect">
            <a:avLst/>
          </a:prstGeom>
          <a:ln>
            <a:solidFill>
              <a:schemeClr val="bg1">
                <a:lumMod val="50000"/>
              </a:schemeClr>
            </a:solidFill>
          </a:ln>
        </p:spPr>
        <p:txBody>
          <a:bodyPr vert="horz" lIns="91440" tIns="45720" rIns="91440" bIns="4572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b="1" dirty="0">
                <a:solidFill>
                  <a:srgbClr val="FF0066"/>
                </a:solidFill>
                <a:latin typeface="HelveticaNeueLT Std Cn" panose="020B0506030502030204" pitchFamily="34" charset="0"/>
              </a:rPr>
              <a:t>REGLEMENTATIONS</a:t>
            </a:r>
          </a:p>
          <a:p>
            <a:endParaRPr lang="fr-FR" sz="400" b="1" dirty="0">
              <a:latin typeface="HelveticaNeueLT Std Cn" panose="020B0506030502030204" pitchFamily="34" charset="0"/>
            </a:endParaRPr>
          </a:p>
          <a:p>
            <a:r>
              <a:rPr lang="fr-FR" sz="1200" b="1" dirty="0">
                <a:latin typeface="HelveticaNeueLT Std Cn" panose="020B0506030502030204" pitchFamily="34" charset="0"/>
              </a:rPr>
              <a:t>PLUi </a:t>
            </a:r>
          </a:p>
          <a:p>
            <a:pPr marL="171450" indent="-171450">
              <a:buFont typeface="Arial" panose="020B0604020202020204" pitchFamily="34" charset="0"/>
              <a:buChar char="•"/>
            </a:pPr>
            <a:r>
              <a:rPr lang="fr-FR" sz="1200" b="1" dirty="0">
                <a:latin typeface="HelveticaNeueLT Std Cn" panose="020B0506030502030204" pitchFamily="34" charset="0"/>
              </a:rPr>
              <a:t>zone </a:t>
            </a:r>
            <a:r>
              <a:rPr lang="fr-FR" sz="1200" b="1" dirty="0" err="1">
                <a:latin typeface="HelveticaNeueLT Std Cn" panose="020B0506030502030204" pitchFamily="34" charset="0"/>
              </a:rPr>
              <a:t>Ncanal</a:t>
            </a:r>
            <a:r>
              <a:rPr lang="fr-FR" sz="1200" b="1" dirty="0">
                <a:latin typeface="HelveticaNeueLT Std Cn" panose="020B0506030502030204" pitchFamily="34" charset="0"/>
              </a:rPr>
              <a:t> ; </a:t>
            </a:r>
            <a:r>
              <a:rPr lang="fr-FR" sz="1200" dirty="0">
                <a:latin typeface="HelveticaNeueLT Std Cn" panose="020B0506030502030204" pitchFamily="34" charset="0"/>
              </a:rPr>
              <a:t>sont autorisés sous conditions les constructions et installations nécessaires à des équipements collectifs dès lorsqu'elles ne sont pas incompatibles avec l'exercice d'une activité agricole, pastorale ou forestière du terrain sur lequel </a:t>
            </a:r>
            <a:r>
              <a:rPr lang="fr-FR" sz="1200" dirty="0" smtClean="0">
                <a:latin typeface="HelveticaNeueLT Std Cn" panose="020B0506030502030204" pitchFamily="34" charset="0"/>
              </a:rPr>
              <a:t>elles sont </a:t>
            </a:r>
            <a:r>
              <a:rPr lang="fr-FR" sz="1200" dirty="0">
                <a:latin typeface="HelveticaNeueLT Std Cn" panose="020B0506030502030204" pitchFamily="34" charset="0"/>
              </a:rPr>
              <a:t>implantées et qu'elles ne portent pas atteinte à la sauvegarde des espaces naturels et des paysages, ainsi que les changements de destination des constructions repérées au règlement graphique et les constructions et installations liées aux activités du canal et sa mise en valeur touristique</a:t>
            </a:r>
          </a:p>
          <a:p>
            <a:pPr marL="171450" indent="-171450">
              <a:buFont typeface="Arial" panose="020B0604020202020204" pitchFamily="34" charset="0"/>
              <a:buChar char="•"/>
            </a:pPr>
            <a:endParaRPr lang="fr-FR" sz="1200" dirty="0">
              <a:latin typeface="HelveticaNeueLT Std Cn" panose="020B0506030502030204" pitchFamily="34" charset="0"/>
            </a:endParaRPr>
          </a:p>
          <a:p>
            <a:pPr marL="171450" indent="-171450">
              <a:buFont typeface="Arial" panose="020B0604020202020204" pitchFamily="34" charset="0"/>
              <a:buChar char="•"/>
            </a:pPr>
            <a:r>
              <a:rPr lang="fr-FR" sz="1200" dirty="0">
                <a:latin typeface="HelveticaNeueLT Std Cn" panose="020B0506030502030204" pitchFamily="34" charset="0"/>
              </a:rPr>
              <a:t>Bâti identifié comme susceptible de faire l’objet d’un changement de destination</a:t>
            </a:r>
          </a:p>
          <a:p>
            <a:pPr marL="171450" indent="-171450">
              <a:buFont typeface="Arial" panose="020B0604020202020204" pitchFamily="34" charset="0"/>
              <a:buChar char="•"/>
            </a:pPr>
            <a:endParaRPr lang="fr-FR" sz="600" b="1" dirty="0">
              <a:latin typeface="HelveticaNeueLT Std Cn" panose="020B0506030502030204" pitchFamily="34" charset="0"/>
            </a:endParaRPr>
          </a:p>
          <a:p>
            <a:r>
              <a:rPr lang="fr-FR" sz="1200" b="1" dirty="0">
                <a:latin typeface="HelveticaNeueLT Std Cn" panose="020B0506030502030204" pitchFamily="34" charset="0"/>
              </a:rPr>
              <a:t>PPRI </a:t>
            </a:r>
          </a:p>
          <a:p>
            <a:pPr marL="171450" indent="-171450">
              <a:buFont typeface="Arial" panose="020B0604020202020204" pitchFamily="34" charset="0"/>
              <a:buChar char="•"/>
            </a:pPr>
            <a:r>
              <a:rPr lang="fr-FR" sz="1200" b="1" dirty="0">
                <a:latin typeface="HelveticaNeueLT Std Cn" panose="020B0506030502030204" pitchFamily="34" charset="0"/>
              </a:rPr>
              <a:t>hors zone inondable </a:t>
            </a:r>
            <a:endParaRPr lang="fr-FR" sz="1200" dirty="0">
              <a:latin typeface="HelveticaNeueLT Std Cn" panose="020B0506030502030204" pitchFamily="34" charset="0"/>
            </a:endParaRPr>
          </a:p>
        </p:txBody>
      </p:sp>
      <p:pic>
        <p:nvPicPr>
          <p:cNvPr id="3" name="Imag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57272" y="277819"/>
            <a:ext cx="3313546" cy="3292719"/>
          </a:xfrm>
          <a:prstGeom prst="rect">
            <a:avLst/>
          </a:prstGeom>
        </p:spPr>
      </p:pic>
      <p:pic>
        <p:nvPicPr>
          <p:cNvPr id="2" name="Imag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57272" y="3791471"/>
            <a:ext cx="3355666" cy="2623619"/>
          </a:xfrm>
          <a:prstGeom prst="rect">
            <a:avLst/>
          </a:prstGeom>
        </p:spPr>
      </p:pic>
      <p:pic>
        <p:nvPicPr>
          <p:cNvPr id="4" name="Imag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322218" y="6636023"/>
            <a:ext cx="3378837" cy="2252558"/>
          </a:xfrm>
          <a:prstGeom prst="rect">
            <a:avLst/>
          </a:prstGeom>
        </p:spPr>
      </p:pic>
      <p:sp>
        <p:nvSpPr>
          <p:cNvPr id="8" name="Espace réservé des notes 2">
            <a:extLst>
              <a:ext uri="{FF2B5EF4-FFF2-40B4-BE49-F238E27FC236}">
                <a16:creationId xmlns:a16="http://schemas.microsoft.com/office/drawing/2014/main" id="{3CD7367E-565E-4A05-AD89-39D00822E061}"/>
              </a:ext>
            </a:extLst>
          </p:cNvPr>
          <p:cNvSpPr txBox="1">
            <a:spLocks/>
          </p:cNvSpPr>
          <p:nvPr/>
        </p:nvSpPr>
        <p:spPr>
          <a:xfrm>
            <a:off x="232968" y="4296578"/>
            <a:ext cx="3077367" cy="1604402"/>
          </a:xfrm>
          <a:prstGeom prst="rect">
            <a:avLst/>
          </a:prstGeom>
          <a:ln>
            <a:solidFill>
              <a:schemeClr val="tx1"/>
            </a:solidFill>
          </a:ln>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fr-FR" b="1" dirty="0">
                <a:latin typeface="HelveticaNeueLT Std Cn" panose="020B0506030502030204" pitchFamily="34" charset="0"/>
              </a:rPr>
              <a:t>FAISABILITE </a:t>
            </a:r>
          </a:p>
          <a:p>
            <a:endParaRPr lang="fr-FR" b="1" dirty="0" smtClean="0">
              <a:latin typeface="HelveticaNeueLT Std Cn" panose="020B0506030502030204" pitchFamily="34" charset="0"/>
            </a:endParaRPr>
          </a:p>
          <a:p>
            <a:r>
              <a:rPr lang="fr-FR" b="1" dirty="0">
                <a:latin typeface="HelveticaNeueLT Std Cn" panose="020B0506030502030204" pitchFamily="34" charset="0"/>
              </a:rPr>
              <a:t>Travaux réalisés ou en cours de réalisation </a:t>
            </a:r>
            <a:r>
              <a:rPr lang="fr-FR" dirty="0">
                <a:latin typeface="HelveticaNeueLT Std Cn" panose="020B0506030502030204" pitchFamily="34" charset="0"/>
              </a:rPr>
              <a:t>:</a:t>
            </a:r>
          </a:p>
          <a:p>
            <a:pPr marL="171450" indent="-171450">
              <a:buFont typeface="Arial" panose="020B0604020202020204" pitchFamily="34" charset="0"/>
              <a:buChar char="•"/>
            </a:pPr>
            <a:r>
              <a:rPr lang="fr-FR" dirty="0" smtClean="0">
                <a:latin typeface="HelveticaNeueLT Std Cn" panose="020B0506030502030204" pitchFamily="34" charset="0"/>
              </a:rPr>
              <a:t>Travaux années 2020 : plaque de cuisson, cumulus, gouttières, faîtage, zinc autour cheminées, changement tuiles</a:t>
            </a:r>
          </a:p>
          <a:p>
            <a:pPr marL="171450" indent="-171450">
              <a:buFont typeface="Arial" panose="020B0604020202020204" pitchFamily="34" charset="0"/>
              <a:buChar char="•"/>
            </a:pPr>
            <a:r>
              <a:rPr lang="fr-FR" dirty="0" smtClean="0">
                <a:latin typeface="HelveticaNeueLT Std Cn" panose="020B0506030502030204" pitchFamily="34" charset="0"/>
              </a:rPr>
              <a:t>2022 : </a:t>
            </a:r>
            <a:r>
              <a:rPr lang="fr-FR" dirty="0">
                <a:latin typeface="HelveticaNeueLT Std Cn" panose="020B0506030502030204" pitchFamily="34" charset="0"/>
              </a:rPr>
              <a:t>Remplacement 2 unités clim du </a:t>
            </a:r>
            <a:r>
              <a:rPr lang="fr-FR" dirty="0" smtClean="0">
                <a:latin typeface="HelveticaNeueLT Std Cn" panose="020B0506030502030204" pitchFamily="34" charset="0"/>
              </a:rPr>
              <a:t>RDC </a:t>
            </a:r>
            <a:r>
              <a:rPr lang="fr-FR" dirty="0">
                <a:latin typeface="HelveticaNeueLT Std Cn" panose="020B0506030502030204" pitchFamily="34" charset="0"/>
              </a:rPr>
              <a:t>+ 2 paires de volets + escalier +hotte </a:t>
            </a:r>
          </a:p>
          <a:p>
            <a:endParaRPr lang="fr-FR" b="1" dirty="0">
              <a:latin typeface="HelveticaNeueLT Std Cn" panose="020B0506030502030204" pitchFamily="34" charset="0"/>
            </a:endParaRPr>
          </a:p>
          <a:p>
            <a:endParaRPr lang="fr-FR" b="1" dirty="0">
              <a:latin typeface="HelveticaNeueLT Std Cn" panose="020B0506030502030204" pitchFamily="34" charset="0"/>
            </a:endParaRPr>
          </a:p>
          <a:p>
            <a:endParaRPr lang="fr-FR" b="1" dirty="0">
              <a:latin typeface="HelveticaNeueLT Std Cn" panose="020B0506030502030204" pitchFamily="34" charset="0"/>
            </a:endParaRPr>
          </a:p>
        </p:txBody>
      </p:sp>
    </p:spTree>
    <p:extLst>
      <p:ext uri="{BB962C8B-B14F-4D97-AF65-F5344CB8AC3E}">
        <p14:creationId xmlns:p14="http://schemas.microsoft.com/office/powerpoint/2010/main" val="833763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59908" y="532262"/>
            <a:ext cx="6040892" cy="7951415"/>
          </a:xfrm>
          <a:prstGeom prst="rect">
            <a:avLst/>
          </a:prstGeom>
        </p:spPr>
      </p:pic>
    </p:spTree>
    <p:extLst>
      <p:ext uri="{BB962C8B-B14F-4D97-AF65-F5344CB8AC3E}">
        <p14:creationId xmlns:p14="http://schemas.microsoft.com/office/powerpoint/2010/main" val="142429957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3859</TotalTime>
  <Words>392</Words>
  <Application>Microsoft Office PowerPoint</Application>
  <PresentationFormat>Affichage à l'écran (4:3)</PresentationFormat>
  <Paragraphs>54</Paragraphs>
  <Slides>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vt:i4>
      </vt:variant>
    </vt:vector>
  </HeadingPairs>
  <TitlesOfParts>
    <vt:vector size="9" baseType="lpstr">
      <vt:lpstr>Arial</vt:lpstr>
      <vt:lpstr>Calibri</vt:lpstr>
      <vt:lpstr>Calibri Light</vt:lpstr>
      <vt:lpstr>HelveticaNeueLT Std</vt:lpstr>
      <vt:lpstr>HelveticaNeueLT Std Cn</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tom 20</dc:creator>
  <cp:lastModifiedBy>DELSENY Danièle, VNF/DT Sud-Ouest/SDEV/UIMMO</cp:lastModifiedBy>
  <cp:revision>294</cp:revision>
  <dcterms:created xsi:type="dcterms:W3CDTF">2020-03-05T15:12:39Z</dcterms:created>
  <dcterms:modified xsi:type="dcterms:W3CDTF">2022-12-12T14:15:03Z</dcterms:modified>
</cp:coreProperties>
</file>