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m 20" initials="t2" lastIdx="1" clrIdx="0">
    <p:extLst>
      <p:ext uri="{19B8F6BF-5375-455C-9EA6-DF929625EA0E}">
        <p15:presenceInfo xmlns:p15="http://schemas.microsoft.com/office/powerpoint/2012/main" userId="tom 20"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87" d="100"/>
          <a:sy n="87" d="100"/>
        </p:scale>
        <p:origin x="2904" y="90"/>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6F5A3DAC-60A3-431A-94F1-1452CD0880C3}" type="datetimeFigureOut">
              <a:rPr lang="fr-FR" smtClean="0"/>
              <a:t>14/12/2022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1014CDF-AE6D-4BD3-B969-9A132A7EF336}" type="slidenum">
              <a:rPr lang="fr-FR" smtClean="0"/>
              <a:t>‹N°›</a:t>
            </a:fld>
            <a:endParaRPr lang="fr-FR"/>
          </a:p>
        </p:txBody>
      </p:sp>
    </p:spTree>
    <p:extLst>
      <p:ext uri="{BB962C8B-B14F-4D97-AF65-F5344CB8AC3E}">
        <p14:creationId xmlns:p14="http://schemas.microsoft.com/office/powerpoint/2010/main" val="400922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F5A3DAC-60A3-431A-94F1-1452CD0880C3}" type="datetimeFigureOut">
              <a:rPr lang="fr-FR" smtClean="0"/>
              <a:t>14/12/2022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1014CDF-AE6D-4BD3-B969-9A132A7EF336}" type="slidenum">
              <a:rPr lang="fr-FR" smtClean="0"/>
              <a:t>‹N°›</a:t>
            </a:fld>
            <a:endParaRPr lang="fr-FR"/>
          </a:p>
        </p:txBody>
      </p:sp>
    </p:spTree>
    <p:extLst>
      <p:ext uri="{BB962C8B-B14F-4D97-AF65-F5344CB8AC3E}">
        <p14:creationId xmlns:p14="http://schemas.microsoft.com/office/powerpoint/2010/main" val="3211494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F5A3DAC-60A3-431A-94F1-1452CD0880C3}" type="datetimeFigureOut">
              <a:rPr lang="fr-FR" smtClean="0"/>
              <a:t>14/12/2022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1014CDF-AE6D-4BD3-B969-9A132A7EF336}" type="slidenum">
              <a:rPr lang="fr-FR" smtClean="0"/>
              <a:t>‹N°›</a:t>
            </a:fld>
            <a:endParaRPr lang="fr-FR"/>
          </a:p>
        </p:txBody>
      </p:sp>
    </p:spTree>
    <p:extLst>
      <p:ext uri="{BB962C8B-B14F-4D97-AF65-F5344CB8AC3E}">
        <p14:creationId xmlns:p14="http://schemas.microsoft.com/office/powerpoint/2010/main" val="2841333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F5A3DAC-60A3-431A-94F1-1452CD0880C3}" type="datetimeFigureOut">
              <a:rPr lang="fr-FR" smtClean="0"/>
              <a:t>14/12/2022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1014CDF-AE6D-4BD3-B969-9A132A7EF336}" type="slidenum">
              <a:rPr lang="fr-FR" smtClean="0"/>
              <a:t>‹N°›</a:t>
            </a:fld>
            <a:endParaRPr lang="fr-FR"/>
          </a:p>
        </p:txBody>
      </p:sp>
    </p:spTree>
    <p:extLst>
      <p:ext uri="{BB962C8B-B14F-4D97-AF65-F5344CB8AC3E}">
        <p14:creationId xmlns:p14="http://schemas.microsoft.com/office/powerpoint/2010/main" val="1392171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6F5A3DAC-60A3-431A-94F1-1452CD0880C3}" type="datetimeFigureOut">
              <a:rPr lang="fr-FR" smtClean="0"/>
              <a:t>14/12/2022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1014CDF-AE6D-4BD3-B969-9A132A7EF336}" type="slidenum">
              <a:rPr lang="fr-FR" smtClean="0"/>
              <a:t>‹N°›</a:t>
            </a:fld>
            <a:endParaRPr lang="fr-FR"/>
          </a:p>
        </p:txBody>
      </p:sp>
    </p:spTree>
    <p:extLst>
      <p:ext uri="{BB962C8B-B14F-4D97-AF65-F5344CB8AC3E}">
        <p14:creationId xmlns:p14="http://schemas.microsoft.com/office/powerpoint/2010/main" val="1642937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6F5A3DAC-60A3-431A-94F1-1452CD0880C3}" type="datetimeFigureOut">
              <a:rPr lang="fr-FR" smtClean="0"/>
              <a:t>14/12/2022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1014CDF-AE6D-4BD3-B969-9A132A7EF336}" type="slidenum">
              <a:rPr lang="fr-FR" smtClean="0"/>
              <a:t>‹N°›</a:t>
            </a:fld>
            <a:endParaRPr lang="fr-FR"/>
          </a:p>
        </p:txBody>
      </p:sp>
    </p:spTree>
    <p:extLst>
      <p:ext uri="{BB962C8B-B14F-4D97-AF65-F5344CB8AC3E}">
        <p14:creationId xmlns:p14="http://schemas.microsoft.com/office/powerpoint/2010/main" val="574830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340100"/>
            <a:ext cx="2901255" cy="491278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340100"/>
            <a:ext cx="2915543" cy="491278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6F5A3DAC-60A3-431A-94F1-1452CD0880C3}" type="datetimeFigureOut">
              <a:rPr lang="fr-FR" smtClean="0"/>
              <a:t>14/12/2022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1014CDF-AE6D-4BD3-B969-9A132A7EF336}" type="slidenum">
              <a:rPr lang="fr-FR" smtClean="0"/>
              <a:t>‹N°›</a:t>
            </a:fld>
            <a:endParaRPr lang="fr-FR"/>
          </a:p>
        </p:txBody>
      </p:sp>
    </p:spTree>
    <p:extLst>
      <p:ext uri="{BB962C8B-B14F-4D97-AF65-F5344CB8AC3E}">
        <p14:creationId xmlns:p14="http://schemas.microsoft.com/office/powerpoint/2010/main" val="963041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6F5A3DAC-60A3-431A-94F1-1452CD0880C3}" type="datetimeFigureOut">
              <a:rPr lang="fr-FR" smtClean="0"/>
              <a:t>14/12/2022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1014CDF-AE6D-4BD3-B969-9A132A7EF336}" type="slidenum">
              <a:rPr lang="fr-FR" smtClean="0"/>
              <a:t>‹N°›</a:t>
            </a:fld>
            <a:endParaRPr lang="fr-FR"/>
          </a:p>
        </p:txBody>
      </p:sp>
    </p:spTree>
    <p:extLst>
      <p:ext uri="{BB962C8B-B14F-4D97-AF65-F5344CB8AC3E}">
        <p14:creationId xmlns:p14="http://schemas.microsoft.com/office/powerpoint/2010/main" val="863391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5A3DAC-60A3-431A-94F1-1452CD0880C3}" type="datetimeFigureOut">
              <a:rPr lang="fr-FR" smtClean="0"/>
              <a:t>14/12/2022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1014CDF-AE6D-4BD3-B969-9A132A7EF336}" type="slidenum">
              <a:rPr lang="fr-FR" smtClean="0"/>
              <a:t>‹N°›</a:t>
            </a:fld>
            <a:endParaRPr lang="fr-FR"/>
          </a:p>
        </p:txBody>
      </p:sp>
    </p:spTree>
    <p:extLst>
      <p:ext uri="{BB962C8B-B14F-4D97-AF65-F5344CB8AC3E}">
        <p14:creationId xmlns:p14="http://schemas.microsoft.com/office/powerpoint/2010/main" val="3352944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6F5A3DAC-60A3-431A-94F1-1452CD0880C3}" type="datetimeFigureOut">
              <a:rPr lang="fr-FR" smtClean="0"/>
              <a:t>14/12/2022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1014CDF-AE6D-4BD3-B969-9A132A7EF336}" type="slidenum">
              <a:rPr lang="fr-FR" smtClean="0"/>
              <a:t>‹N°›</a:t>
            </a:fld>
            <a:endParaRPr lang="fr-FR"/>
          </a:p>
        </p:txBody>
      </p:sp>
    </p:spTree>
    <p:extLst>
      <p:ext uri="{BB962C8B-B14F-4D97-AF65-F5344CB8AC3E}">
        <p14:creationId xmlns:p14="http://schemas.microsoft.com/office/powerpoint/2010/main" val="1507536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6F5A3DAC-60A3-431A-94F1-1452CD0880C3}" type="datetimeFigureOut">
              <a:rPr lang="fr-FR" smtClean="0"/>
              <a:t>14/12/2022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1014CDF-AE6D-4BD3-B969-9A132A7EF336}" type="slidenum">
              <a:rPr lang="fr-FR" smtClean="0"/>
              <a:t>‹N°›</a:t>
            </a:fld>
            <a:endParaRPr lang="fr-FR"/>
          </a:p>
        </p:txBody>
      </p:sp>
    </p:spTree>
    <p:extLst>
      <p:ext uri="{BB962C8B-B14F-4D97-AF65-F5344CB8AC3E}">
        <p14:creationId xmlns:p14="http://schemas.microsoft.com/office/powerpoint/2010/main" val="4151359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6F5A3DAC-60A3-431A-94F1-1452CD0880C3}" type="datetimeFigureOut">
              <a:rPr lang="fr-FR" smtClean="0"/>
              <a:t>14/12/2022</a:t>
            </a:fld>
            <a:endParaRPr lang="fr-FR"/>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E1014CDF-AE6D-4BD3-B969-9A132A7EF336}" type="slidenum">
              <a:rPr lang="fr-FR" smtClean="0"/>
              <a:t>‹N°›</a:t>
            </a:fld>
            <a:endParaRPr lang="fr-FR"/>
          </a:p>
        </p:txBody>
      </p:sp>
    </p:spTree>
    <p:extLst>
      <p:ext uri="{BB962C8B-B14F-4D97-AF65-F5344CB8AC3E}">
        <p14:creationId xmlns:p14="http://schemas.microsoft.com/office/powerpoint/2010/main" val="9935368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ccla.f/" TargetMode="External"/><Relationship Id="rId7" Type="http://schemas.openxmlformats.org/officeDocument/2006/relationships/image" Target="../media/image4.png"/><Relationship Id="rId2" Type="http://schemas.openxmlformats.org/officeDocument/2006/relationships/hyperlink" Target="http://www.castelnaudary-tourisme.com/"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tmp"/></Relationships>
</file>

<file path=ppt/slides/_rels/slide2.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1A82713-4D95-4866-8FCA-B0C41EB233E3}"/>
              </a:ext>
            </a:extLst>
          </p:cNvPr>
          <p:cNvSpPr/>
          <p:nvPr/>
        </p:nvSpPr>
        <p:spPr>
          <a:xfrm>
            <a:off x="138896" y="104172"/>
            <a:ext cx="6574042" cy="892408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815BCE5B-C922-443C-8121-41FC26F0FD8E}"/>
              </a:ext>
            </a:extLst>
          </p:cNvPr>
          <p:cNvSpPr/>
          <p:nvPr/>
        </p:nvSpPr>
        <p:spPr>
          <a:xfrm>
            <a:off x="237785" y="251374"/>
            <a:ext cx="6471999" cy="757130"/>
          </a:xfrm>
          <a:prstGeom prst="rect">
            <a:avLst/>
          </a:prstGeom>
        </p:spPr>
        <p:txBody>
          <a:bodyPr wrap="square">
            <a:spAutoFit/>
          </a:bodyPr>
          <a:lstStyle/>
          <a:p>
            <a:pPr>
              <a:lnSpc>
                <a:spcPct val="120000"/>
              </a:lnSpc>
              <a:spcAft>
                <a:spcPts val="0"/>
              </a:spcAft>
            </a:pPr>
            <a:r>
              <a:rPr lang="fr-FR" b="1" smtClean="0">
                <a:solidFill>
                  <a:srgbClr val="000000"/>
                </a:solidFill>
                <a:latin typeface="HelveticaNeueLT Std Cn" panose="020B0506030502030204" pitchFamily="34" charset="0"/>
                <a:ea typeface="Calibri" panose="020F0502020204030204" pitchFamily="34" charset="0"/>
                <a:cs typeface="HelveticaNeueLT Std Cn" panose="020B0506030502030204" pitchFamily="34" charset="0"/>
              </a:rPr>
              <a:t>SITE 7 - MC </a:t>
            </a:r>
            <a:r>
              <a:rPr lang="fr-FR" b="1" dirty="0">
                <a:solidFill>
                  <a:srgbClr val="000000"/>
                </a:solidFill>
                <a:latin typeface="HelveticaNeueLT Std Cn" panose="020B0506030502030204" pitchFamily="34" charset="0"/>
                <a:ea typeface="Calibri" panose="020F0502020204030204" pitchFamily="34" charset="0"/>
                <a:cs typeface="HelveticaNeueLT Std Cn" panose="020B0506030502030204" pitchFamily="34" charset="0"/>
              </a:rPr>
              <a:t>DE GUILHERMIN, </a:t>
            </a:r>
            <a:r>
              <a:rPr lang="fr-FR" b="1" dirty="0">
                <a:solidFill>
                  <a:srgbClr val="696A6C"/>
                </a:solidFill>
                <a:latin typeface="HelveticaNeueLT Std Cn" panose="020B0506030502030204" pitchFamily="34" charset="0"/>
                <a:ea typeface="Calibri" panose="020F0502020204030204" pitchFamily="34" charset="0"/>
                <a:cs typeface="HelveticaNeueLT Std Cn" panose="020B0506030502030204" pitchFamily="34" charset="0"/>
              </a:rPr>
              <a:t>SAINT-MARTIN-LALANDE </a:t>
            </a:r>
            <a:r>
              <a:rPr lang="fr-FR" b="1" dirty="0" smtClean="0">
                <a:solidFill>
                  <a:srgbClr val="696A6C"/>
                </a:solidFill>
                <a:latin typeface="HelveticaNeueLT Std Cn" panose="020B0506030502030204" pitchFamily="34" charset="0"/>
                <a:ea typeface="Calibri" panose="020F0502020204030204" pitchFamily="34" charset="0"/>
                <a:cs typeface="HelveticaNeueLT Std Cn" panose="020B0506030502030204" pitchFamily="34" charset="0"/>
              </a:rPr>
              <a:t>(11)</a:t>
            </a:r>
            <a:endParaRPr lang="fr-FR" b="1" dirty="0">
              <a:solidFill>
                <a:srgbClr val="000000"/>
              </a:solidFill>
              <a:latin typeface="HelveticaNeueLT Std Cn" panose="020B0506030502030204" pitchFamily="34" charset="0"/>
              <a:ea typeface="Calibri" panose="020F0502020204030204" pitchFamily="34" charset="0"/>
              <a:cs typeface="HelveticaNeueLT Std Cn" panose="020B0506030502030204" pitchFamily="34" charset="0"/>
            </a:endParaRPr>
          </a:p>
          <a:p>
            <a:pPr>
              <a:lnSpc>
                <a:spcPct val="120000"/>
              </a:lnSpc>
              <a:spcAft>
                <a:spcPts val="0"/>
              </a:spcAft>
            </a:pPr>
            <a:endParaRPr lang="fr-FR" b="1" dirty="0">
              <a:solidFill>
                <a:srgbClr val="000000"/>
              </a:solidFill>
              <a:latin typeface="HelveticaNeueLT Std Cn" panose="020B0506030502030204" pitchFamily="34" charset="0"/>
              <a:ea typeface="Calibri" panose="020F0502020204030204" pitchFamily="34" charset="0"/>
              <a:cs typeface="HelveticaNeueLT Std Cn" panose="020B0506030502030204" pitchFamily="34" charset="0"/>
            </a:endParaRPr>
          </a:p>
        </p:txBody>
      </p:sp>
      <p:sp>
        <p:nvSpPr>
          <p:cNvPr id="15" name="Espace réservé des notes 2">
            <a:extLst>
              <a:ext uri="{FF2B5EF4-FFF2-40B4-BE49-F238E27FC236}">
                <a16:creationId xmlns:a16="http://schemas.microsoft.com/office/drawing/2014/main" id="{D9387C60-2741-4919-B969-A03FEC4FFE87}"/>
              </a:ext>
            </a:extLst>
          </p:cNvPr>
          <p:cNvSpPr txBox="1">
            <a:spLocks/>
          </p:cNvSpPr>
          <p:nvPr/>
        </p:nvSpPr>
        <p:spPr>
          <a:xfrm>
            <a:off x="237785" y="799263"/>
            <a:ext cx="3077367" cy="5271031"/>
          </a:xfrm>
          <a:prstGeom prst="rect">
            <a:avLst/>
          </a:prstGeom>
          <a:ln>
            <a:solidFill>
              <a:schemeClr val="bg1">
                <a:lumMod val="50000"/>
              </a:schemeClr>
            </a:solidFill>
          </a:ln>
        </p:spPr>
        <p:txBody>
          <a:bodyPr vert="horz" lIns="91440" tIns="45720" rIns="91440" bIns="45720" rtlCol="0">
            <a:normAutofit fontScale="250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lnSpc>
                <a:spcPct val="120000"/>
              </a:lnSpc>
            </a:pPr>
            <a:r>
              <a:rPr lang="fr-FR" sz="4800" b="1" dirty="0">
                <a:solidFill>
                  <a:srgbClr val="FF0066"/>
                </a:solidFill>
                <a:latin typeface="HelveticaNeueLT Std Cn" panose="020B0506030502030204" pitchFamily="34" charset="0"/>
              </a:rPr>
              <a:t>PRÉSENTATION</a:t>
            </a:r>
            <a:r>
              <a:rPr lang="fr-FR" sz="4800" b="1" dirty="0">
                <a:latin typeface="HelveticaNeueLT Std Cn" panose="020B0506030502030204" pitchFamily="34" charset="0"/>
              </a:rPr>
              <a:t> </a:t>
            </a:r>
          </a:p>
          <a:p>
            <a:pPr algn="l">
              <a:lnSpc>
                <a:spcPct val="120000"/>
              </a:lnSpc>
            </a:pPr>
            <a:r>
              <a:rPr lang="fr-FR" sz="4800" b="1" dirty="0">
                <a:latin typeface="HelveticaNeueLT Std Cn" panose="020B0506030502030204" pitchFamily="34" charset="0"/>
              </a:rPr>
              <a:t>localisation </a:t>
            </a:r>
          </a:p>
          <a:p>
            <a:pPr algn="l">
              <a:lnSpc>
                <a:spcPct val="120000"/>
              </a:lnSpc>
            </a:pPr>
            <a:r>
              <a:rPr lang="fr-FR" sz="4800" dirty="0">
                <a:latin typeface="HelveticaNeueLT Std Cn" panose="020B0506030502030204" pitchFamily="34" charset="0"/>
              </a:rPr>
              <a:t>A proximité du site emblématique du Moulin du Vivier à Saint-Martin de Lalande, petite maison accessible par le chemin de halage. Elle se situe à proximité d’un micro pôle d’activité avec une pépinière. </a:t>
            </a:r>
            <a:r>
              <a:rPr lang="fr-FR" sz="4800" dirty="0" smtClean="0">
                <a:latin typeface="HelveticaNeueLT Std Cn" panose="020B0506030502030204" pitchFamily="34" charset="0"/>
              </a:rPr>
              <a:t> L’autre </a:t>
            </a:r>
            <a:r>
              <a:rPr lang="fr-FR" sz="4800" dirty="0">
                <a:latin typeface="HelveticaNeueLT Std Cn" panose="020B0506030502030204" pitchFamily="34" charset="0"/>
              </a:rPr>
              <a:t>partie de l’ensemble bâti, la maison éclusière, est dédiée au service VNF</a:t>
            </a:r>
            <a:r>
              <a:rPr lang="fr-FR" sz="4800" dirty="0" smtClean="0">
                <a:latin typeface="HelveticaNeueLT Std Cn" panose="020B0506030502030204" pitchFamily="34" charset="0"/>
              </a:rPr>
              <a:t>.</a:t>
            </a:r>
          </a:p>
          <a:p>
            <a:pPr algn="l">
              <a:lnSpc>
                <a:spcPct val="120000"/>
              </a:lnSpc>
            </a:pPr>
            <a:r>
              <a:rPr lang="fr-FR" sz="4800" b="1" dirty="0">
                <a:latin typeface="HelveticaNeueLT Std Cn" panose="020B0506030502030204" pitchFamily="34" charset="0"/>
              </a:rPr>
              <a:t>Contexte particulier du site et enjeux :</a:t>
            </a:r>
          </a:p>
          <a:p>
            <a:pPr algn="l">
              <a:lnSpc>
                <a:spcPct val="120000"/>
              </a:lnSpc>
            </a:pPr>
            <a:r>
              <a:rPr lang="fr-FR" sz="4800" dirty="0">
                <a:latin typeface="HelveticaNeueLT Std Cn" panose="020B0506030502030204" pitchFamily="34" charset="0"/>
              </a:rPr>
              <a:t>Environnement très rural et maison isolée, toutefois accessible par la route et la voie verte en cours de rénovation par le Département dont la fréquentation est en augmentation par les cyclistes.</a:t>
            </a:r>
          </a:p>
          <a:p>
            <a:pPr algn="l">
              <a:lnSpc>
                <a:spcPct val="120000"/>
              </a:lnSpc>
            </a:pPr>
            <a:r>
              <a:rPr lang="fr-FR" sz="4800" dirty="0">
                <a:latin typeface="HelveticaNeueLT Std Cn" panose="020B0506030502030204" pitchFamily="34" charset="0"/>
              </a:rPr>
              <a:t>Fréquentation de l’OT de Castelnaudary : 40 000 visiteurs/an</a:t>
            </a:r>
          </a:p>
          <a:p>
            <a:pPr algn="l">
              <a:lnSpc>
                <a:spcPct val="120000"/>
              </a:lnSpc>
              <a:spcBef>
                <a:spcPts val="0"/>
              </a:spcBef>
            </a:pPr>
            <a:r>
              <a:rPr lang="fr-FR" sz="4800" u="sng" dirty="0">
                <a:hlinkClick r:id="rId2"/>
              </a:rPr>
              <a:t>www.castelnaudary-tourisme.com</a:t>
            </a:r>
            <a:endParaRPr lang="fr-FR" sz="4800" u="sng" dirty="0"/>
          </a:p>
          <a:p>
            <a:pPr algn="l">
              <a:lnSpc>
                <a:spcPct val="120000"/>
              </a:lnSpc>
              <a:spcBef>
                <a:spcPts val="0"/>
              </a:spcBef>
            </a:pPr>
            <a:r>
              <a:rPr lang="fr-FR" sz="4800" u="sng" dirty="0">
                <a:hlinkClick r:id="rId3"/>
              </a:rPr>
              <a:t>www.cccla.f</a:t>
            </a:r>
            <a:endParaRPr lang="fr-FR" sz="4800" dirty="0">
              <a:latin typeface="HelveticaNeueLT Std Cn" panose="020B0506030502030204" pitchFamily="34" charset="0"/>
            </a:endParaRPr>
          </a:p>
          <a:p>
            <a:pPr algn="l">
              <a:lnSpc>
                <a:spcPct val="120000"/>
              </a:lnSpc>
            </a:pPr>
            <a:r>
              <a:rPr lang="fr-FR" sz="4800" b="1" dirty="0">
                <a:latin typeface="HelveticaNeueLT Std Cn" panose="020B0506030502030204" pitchFamily="34" charset="0"/>
              </a:rPr>
              <a:t>Activités présentes à proximité :</a:t>
            </a:r>
          </a:p>
          <a:p>
            <a:pPr algn="l">
              <a:lnSpc>
                <a:spcPct val="120000"/>
              </a:lnSpc>
              <a:spcBef>
                <a:spcPts val="0"/>
              </a:spcBef>
            </a:pPr>
            <a:r>
              <a:rPr lang="fr-FR" sz="4800" dirty="0">
                <a:solidFill>
                  <a:srgbClr val="002060"/>
                </a:solidFill>
                <a:latin typeface="HelveticaNeueLT Std Cn" panose="020B0506030502030204" pitchFamily="34" charset="0"/>
              </a:rPr>
              <a:t>- </a:t>
            </a:r>
            <a:r>
              <a:rPr lang="fr-FR" sz="4800" dirty="0">
                <a:latin typeface="HelveticaNeueLT Std Cn" panose="020B0506030502030204" pitchFamily="34" charset="0"/>
              </a:rPr>
              <a:t>péniche </a:t>
            </a:r>
            <a:r>
              <a:rPr lang="fr-FR" sz="4800" dirty="0" err="1">
                <a:latin typeface="HelveticaNeueLT Std Cn" panose="020B0506030502030204" pitchFamily="34" charset="0"/>
              </a:rPr>
              <a:t>Kapadokia</a:t>
            </a:r>
            <a:r>
              <a:rPr lang="fr-FR" sz="4800" dirty="0">
                <a:latin typeface="HelveticaNeueLT Std Cn" panose="020B0506030502030204" pitchFamily="34" charset="0"/>
              </a:rPr>
              <a:t> (chambres d’hôtes) ;</a:t>
            </a:r>
          </a:p>
          <a:p>
            <a:pPr algn="l">
              <a:lnSpc>
                <a:spcPct val="120000"/>
              </a:lnSpc>
              <a:spcBef>
                <a:spcPts val="0"/>
              </a:spcBef>
            </a:pPr>
            <a:r>
              <a:rPr lang="fr-FR" sz="4800" dirty="0">
                <a:latin typeface="HelveticaNeueLT Std Cn" panose="020B0506030502030204" pitchFamily="34" charset="0"/>
              </a:rPr>
              <a:t>- ME de la Planque (chambre d’hôtes) &amp; ME de la </a:t>
            </a:r>
            <a:r>
              <a:rPr lang="fr-FR" sz="4800" dirty="0" err="1">
                <a:latin typeface="HelveticaNeueLT Std Cn" panose="020B0506030502030204" pitchFamily="34" charset="0"/>
              </a:rPr>
              <a:t>Dommergue</a:t>
            </a:r>
            <a:r>
              <a:rPr lang="fr-FR" sz="4800" dirty="0">
                <a:latin typeface="HelveticaNeueLT Std Cn" panose="020B0506030502030204" pitchFamily="34" charset="0"/>
              </a:rPr>
              <a:t> (Gîtes) </a:t>
            </a:r>
            <a:r>
              <a:rPr lang="fr-FR" sz="4800" i="1" dirty="0">
                <a:latin typeface="HelveticaNeueLT Std Cn" panose="020B0506030502030204" pitchFamily="34" charset="0"/>
              </a:rPr>
              <a:t>labellisés « accueil vélo »</a:t>
            </a:r>
          </a:p>
          <a:p>
            <a:pPr algn="l">
              <a:lnSpc>
                <a:spcPct val="120000"/>
              </a:lnSpc>
              <a:spcBef>
                <a:spcPts val="0"/>
              </a:spcBef>
            </a:pPr>
            <a:r>
              <a:rPr lang="fr-FR" sz="4800" dirty="0">
                <a:latin typeface="HelveticaNeueLT Std Cn" panose="020B0506030502030204" pitchFamily="34" charset="0"/>
              </a:rPr>
              <a:t>- Maison de Garde « </a:t>
            </a:r>
            <a:r>
              <a:rPr lang="fr-FR" sz="4800" dirty="0" err="1">
                <a:latin typeface="HelveticaNeueLT Std Cn" panose="020B0506030502030204" pitchFamily="34" charset="0"/>
              </a:rPr>
              <a:t>Hostel</a:t>
            </a:r>
            <a:r>
              <a:rPr lang="fr-FR" sz="4800" dirty="0">
                <a:latin typeface="HelveticaNeueLT Std Cn" panose="020B0506030502030204" pitchFamily="34" charset="0"/>
              </a:rPr>
              <a:t> Le Grand Bassin »(location de chambres) </a:t>
            </a:r>
            <a:r>
              <a:rPr lang="fr-FR" sz="4800" i="1" dirty="0">
                <a:latin typeface="HelveticaNeueLT Std Cn" panose="020B0506030502030204" pitchFamily="34" charset="0"/>
              </a:rPr>
              <a:t>labellisé « accueil vélo »</a:t>
            </a:r>
          </a:p>
          <a:p>
            <a:pPr algn="l">
              <a:lnSpc>
                <a:spcPct val="120000"/>
              </a:lnSpc>
              <a:spcBef>
                <a:spcPts val="0"/>
              </a:spcBef>
            </a:pPr>
            <a:r>
              <a:rPr lang="fr-FR" sz="4800" dirty="0">
                <a:latin typeface="HelveticaNeueLT Std Cn" panose="020B0506030502030204" pitchFamily="34" charset="0"/>
              </a:rPr>
              <a:t>- Moulin du Vivier (gîte d’étape) </a:t>
            </a:r>
            <a:r>
              <a:rPr lang="fr-FR" sz="4800" i="1" dirty="0">
                <a:latin typeface="HelveticaNeueLT Std Cn" panose="020B0506030502030204" pitchFamily="34" charset="0"/>
              </a:rPr>
              <a:t>labellisé « accueil vélo </a:t>
            </a:r>
            <a:endParaRPr lang="fr-FR" sz="4800" b="1" dirty="0">
              <a:latin typeface="HelveticaNeueLT Std Cn" panose="020B0506030502030204" pitchFamily="34" charset="0"/>
            </a:endParaRPr>
          </a:p>
          <a:p>
            <a:pPr algn="l">
              <a:lnSpc>
                <a:spcPct val="120000"/>
              </a:lnSpc>
            </a:pPr>
            <a:endParaRPr lang="fr-FR" sz="4800" b="1" dirty="0">
              <a:latin typeface="HelveticaNeueLT Std Cn" panose="020B0506030502030204" pitchFamily="34" charset="0"/>
            </a:endParaRPr>
          </a:p>
          <a:p>
            <a:pPr algn="l">
              <a:lnSpc>
                <a:spcPct val="120000"/>
              </a:lnSpc>
            </a:pPr>
            <a:endParaRPr lang="fr-FR" sz="4800" b="1" dirty="0">
              <a:latin typeface="HelveticaNeueLT Std Cn" panose="020B0506030502030204" pitchFamily="34" charset="0"/>
            </a:endParaRPr>
          </a:p>
          <a:p>
            <a:pPr algn="l">
              <a:lnSpc>
                <a:spcPct val="120000"/>
              </a:lnSpc>
            </a:pPr>
            <a:endParaRPr lang="fr-FR" sz="4800" b="1" dirty="0">
              <a:latin typeface="HelveticaNeueLT Std Cn" panose="020B0506030502030204" pitchFamily="34" charset="0"/>
            </a:endParaRPr>
          </a:p>
        </p:txBody>
      </p:sp>
      <p:sp>
        <p:nvSpPr>
          <p:cNvPr id="26" name="Espace réservé des notes 2">
            <a:extLst>
              <a:ext uri="{FF2B5EF4-FFF2-40B4-BE49-F238E27FC236}">
                <a16:creationId xmlns:a16="http://schemas.microsoft.com/office/drawing/2014/main" id="{02E78D04-96EF-4578-B78E-80B23CE86CCD}"/>
              </a:ext>
            </a:extLst>
          </p:cNvPr>
          <p:cNvSpPr txBox="1">
            <a:spLocks/>
          </p:cNvSpPr>
          <p:nvPr/>
        </p:nvSpPr>
        <p:spPr>
          <a:xfrm>
            <a:off x="250087" y="6070294"/>
            <a:ext cx="3065065" cy="2822332"/>
          </a:xfrm>
          <a:prstGeom prst="rect">
            <a:avLst/>
          </a:prstGeom>
          <a:ln>
            <a:solidFill>
              <a:schemeClr val="bg1">
                <a:lumMod val="50000"/>
              </a:schemeClr>
            </a:solidFill>
          </a:ln>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fr-FR" b="1" dirty="0">
                <a:solidFill>
                  <a:srgbClr val="FF0066"/>
                </a:solidFill>
                <a:latin typeface="HelveticaNeueLT Std Cn" panose="020B0506030502030204" pitchFamily="34" charset="0"/>
              </a:rPr>
              <a:t>DESCRIPTION </a:t>
            </a:r>
          </a:p>
          <a:p>
            <a:endParaRPr lang="fr-FR" b="1" dirty="0">
              <a:latin typeface="HelveticaNeueLT Std Cn" panose="020B0506030502030204" pitchFamily="34" charset="0"/>
            </a:endParaRPr>
          </a:p>
          <a:p>
            <a:r>
              <a:rPr lang="fr-FR" b="1" dirty="0">
                <a:latin typeface="HelveticaNeueLT Std Cn" panose="020B0506030502030204" pitchFamily="34" charset="0"/>
              </a:rPr>
              <a:t>bâti et foncier </a:t>
            </a:r>
          </a:p>
          <a:p>
            <a:r>
              <a:rPr lang="fr-FR" dirty="0" smtClean="0">
                <a:latin typeface="HelveticaNeueLT Std Cn" panose="020B0506030502030204" pitchFamily="34" charset="0"/>
              </a:rPr>
              <a:t>Typologie : Maison Cantonnière R+1+combles</a:t>
            </a:r>
            <a:endParaRPr lang="fr-FR" dirty="0">
              <a:latin typeface="HelveticaNeueLT Std Cn" panose="020B0506030502030204" pitchFamily="34" charset="0"/>
            </a:endParaRPr>
          </a:p>
          <a:p>
            <a:r>
              <a:rPr lang="fr-FR" dirty="0">
                <a:latin typeface="HelveticaNeueLT Std Cn" panose="020B0506030502030204" pitchFamily="34" charset="0"/>
              </a:rPr>
              <a:t>toiture double pente en tuile ; enduit terni mais en assez bon </a:t>
            </a:r>
            <a:r>
              <a:rPr lang="fr-FR" dirty="0" smtClean="0">
                <a:latin typeface="HelveticaNeueLT Std Cn" panose="020B0506030502030204" pitchFamily="34" charset="0"/>
              </a:rPr>
              <a:t>état</a:t>
            </a:r>
          </a:p>
          <a:p>
            <a:endParaRPr lang="fr-FR" dirty="0">
              <a:latin typeface="HelveticaNeueLT Std Cn" panose="020B0506030502030204" pitchFamily="34" charset="0"/>
            </a:endParaRPr>
          </a:p>
          <a:p>
            <a:r>
              <a:rPr lang="fr-FR" b="1" dirty="0" smtClean="0">
                <a:latin typeface="HelveticaNeueLT Std Cn" panose="020B0506030502030204" pitchFamily="34" charset="0"/>
              </a:rPr>
              <a:t>Surface bâti :</a:t>
            </a:r>
            <a:r>
              <a:rPr lang="fr-FR" b="1" dirty="0">
                <a:latin typeface="HelveticaNeueLT Std Cn" panose="020B0506030502030204" pitchFamily="34" charset="0"/>
              </a:rPr>
              <a:t>	</a:t>
            </a:r>
            <a:r>
              <a:rPr lang="fr-FR" dirty="0" smtClean="0">
                <a:latin typeface="HelveticaNeueLT Std Cn" panose="020B0506030502030204" pitchFamily="34" charset="0"/>
              </a:rPr>
              <a:t>66 </a:t>
            </a:r>
            <a:r>
              <a:rPr lang="fr-FR" dirty="0">
                <a:latin typeface="HelveticaNeueLT Std Cn" panose="020B0506030502030204" pitchFamily="34" charset="0"/>
              </a:rPr>
              <a:t>m² </a:t>
            </a:r>
            <a:endParaRPr lang="fr-FR" dirty="0" smtClean="0">
              <a:latin typeface="HelveticaNeueLT Std Cn" panose="020B0506030502030204" pitchFamily="34" charset="0"/>
            </a:endParaRPr>
          </a:p>
          <a:p>
            <a:endParaRPr lang="fr-FR" dirty="0" smtClean="0">
              <a:latin typeface="HelveticaNeueLT Std Cn" panose="020B0506030502030204" pitchFamily="34" charset="0"/>
            </a:endParaRPr>
          </a:p>
          <a:p>
            <a:r>
              <a:rPr lang="fr-FR" b="1" dirty="0" smtClean="0">
                <a:latin typeface="HelveticaNeueLT Std Cn" panose="020B0506030502030204" pitchFamily="34" charset="0"/>
              </a:rPr>
              <a:t>Surface foncier :</a:t>
            </a:r>
            <a:r>
              <a:rPr lang="fr-FR" b="1" dirty="0">
                <a:latin typeface="HelveticaNeueLT Std Cn" panose="020B0506030502030204" pitchFamily="34" charset="0"/>
              </a:rPr>
              <a:t>	</a:t>
            </a:r>
            <a:r>
              <a:rPr lang="fr-FR" b="1" dirty="0" smtClean="0">
                <a:latin typeface="HelveticaNeueLT Std Cn" panose="020B0506030502030204" pitchFamily="34" charset="0"/>
              </a:rPr>
              <a:t> </a:t>
            </a:r>
            <a:r>
              <a:rPr lang="fr-FR" dirty="0" smtClean="0">
                <a:latin typeface="HelveticaNeueLT Std Cn" panose="020B0506030502030204" pitchFamily="34" charset="0"/>
              </a:rPr>
              <a:t>66</a:t>
            </a:r>
            <a:r>
              <a:rPr lang="fr-FR" b="1" dirty="0" smtClean="0">
                <a:latin typeface="HelveticaNeueLT Std Cn" panose="020B0506030502030204" pitchFamily="34" charset="0"/>
              </a:rPr>
              <a:t> </a:t>
            </a:r>
            <a:r>
              <a:rPr lang="fr-FR" dirty="0" smtClean="0">
                <a:latin typeface="HelveticaNeueLT Std Cn" panose="020B0506030502030204" pitchFamily="34" charset="0"/>
              </a:rPr>
              <a:t>m²</a:t>
            </a:r>
            <a:endParaRPr lang="fr-FR" dirty="0">
              <a:latin typeface="HelveticaNeueLT Std Cn" panose="020B0506030502030204" pitchFamily="34" charset="0"/>
            </a:endParaRPr>
          </a:p>
          <a:p>
            <a:r>
              <a:rPr lang="fr-FR" dirty="0">
                <a:latin typeface="HelveticaNeueLT Std Cn" panose="020B0506030502030204" pitchFamily="34" charset="0"/>
              </a:rPr>
              <a:t> </a:t>
            </a:r>
          </a:p>
          <a:p>
            <a:r>
              <a:rPr lang="fr-FR" b="1" dirty="0">
                <a:latin typeface="HelveticaNeueLT Std Cn" panose="020B0506030502030204" pitchFamily="34" charset="0"/>
              </a:rPr>
              <a:t>état</a:t>
            </a:r>
          </a:p>
          <a:p>
            <a:r>
              <a:rPr lang="fr-FR" dirty="0">
                <a:latin typeface="HelveticaNeueLT Std Cn" panose="020B0506030502030204" pitchFamily="34" charset="0"/>
              </a:rPr>
              <a:t>Mauvais état </a:t>
            </a:r>
          </a:p>
          <a:p>
            <a:endParaRPr lang="fr-FR" dirty="0">
              <a:latin typeface="HelveticaNeueLT Std Cn" panose="020B0506030502030204" pitchFamily="34" charset="0"/>
            </a:endParaRPr>
          </a:p>
          <a:p>
            <a:endParaRPr lang="fr-FR" b="1" dirty="0">
              <a:latin typeface="HelveticaNeueLT Std Cn" panose="020B0506030502030204" pitchFamily="34" charset="0"/>
            </a:endParaRPr>
          </a:p>
          <a:p>
            <a:endParaRPr lang="fr-FR" dirty="0">
              <a:latin typeface="HelveticaNeueLT Std Cn" panose="020B0506030502030204" pitchFamily="34" charset="0"/>
            </a:endParaRPr>
          </a:p>
        </p:txBody>
      </p:sp>
      <p:pic>
        <p:nvPicPr>
          <p:cNvPr id="32" name="Image 31" descr="Une image contenant vert, intérieur, assis, table&#10;&#10;Description générée automatiquement">
            <a:extLst>
              <a:ext uri="{FF2B5EF4-FFF2-40B4-BE49-F238E27FC236}">
                <a16:creationId xmlns:a16="http://schemas.microsoft.com/office/drawing/2014/main" id="{7AC12D45-E14B-4C19-9134-D8C76A2813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4041" y="799264"/>
            <a:ext cx="3206174" cy="2912140"/>
          </a:xfrm>
          <a:prstGeom prst="rect">
            <a:avLst/>
          </a:prstGeom>
        </p:spPr>
      </p:pic>
      <p:pic>
        <p:nvPicPr>
          <p:cNvPr id="7" name="Image 6">
            <a:extLst>
              <a:ext uri="{FF2B5EF4-FFF2-40B4-BE49-F238E27FC236}">
                <a16:creationId xmlns:a16="http://schemas.microsoft.com/office/drawing/2014/main" id="{54FAEEA8-820C-4805-9EA4-171AEB9A6402}"/>
              </a:ext>
            </a:extLst>
          </p:cNvPr>
          <p:cNvPicPr/>
          <p:nvPr/>
        </p:nvPicPr>
        <p:blipFill>
          <a:blip r:embed="rId5" cstate="hqprint">
            <a:extLst>
              <a:ext uri="{28A0092B-C50C-407E-A947-70E740481C1C}">
                <a14:useLocalDpi xmlns:a14="http://schemas.microsoft.com/office/drawing/2010/main" val="0"/>
              </a:ext>
            </a:extLst>
          </a:blip>
          <a:stretch>
            <a:fillRect/>
          </a:stretch>
        </p:blipFill>
        <p:spPr>
          <a:xfrm>
            <a:off x="3414041" y="3904865"/>
            <a:ext cx="3206174" cy="2403338"/>
          </a:xfrm>
          <a:prstGeom prst="rect">
            <a:avLst/>
          </a:prstGeom>
        </p:spPr>
      </p:pic>
      <p:pic>
        <p:nvPicPr>
          <p:cNvPr id="8" name="Image 7">
            <a:extLst>
              <a:ext uri="{FF2B5EF4-FFF2-40B4-BE49-F238E27FC236}">
                <a16:creationId xmlns:a16="http://schemas.microsoft.com/office/drawing/2014/main" id="{35DE833A-209D-4413-A004-139738002AB7}"/>
              </a:ext>
            </a:extLst>
          </p:cNvPr>
          <p:cNvPicPr/>
          <p:nvPr/>
        </p:nvPicPr>
        <p:blipFill>
          <a:blip r:embed="rId6" cstate="hqprint">
            <a:extLst>
              <a:ext uri="{28A0092B-C50C-407E-A947-70E740481C1C}">
                <a14:useLocalDpi xmlns:a14="http://schemas.microsoft.com/office/drawing/2010/main" val="0"/>
              </a:ext>
            </a:extLst>
          </a:blip>
          <a:stretch>
            <a:fillRect/>
          </a:stretch>
        </p:blipFill>
        <p:spPr>
          <a:xfrm>
            <a:off x="3428999" y="6393420"/>
            <a:ext cx="3178913" cy="2403337"/>
          </a:xfrm>
          <a:prstGeom prst="rect">
            <a:avLst/>
          </a:prstGeom>
        </p:spPr>
      </p:pic>
      <p:pic>
        <p:nvPicPr>
          <p:cNvPr id="9" name="Image 8"/>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39849" y="251374"/>
            <a:ext cx="447675" cy="41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6412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2CBAB8-8CED-4ED6-9E95-04F5C535BD94}"/>
              </a:ext>
            </a:extLst>
          </p:cNvPr>
          <p:cNvSpPr/>
          <p:nvPr/>
        </p:nvSpPr>
        <p:spPr>
          <a:xfrm>
            <a:off x="138896" y="104172"/>
            <a:ext cx="6574042" cy="892408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es notes 2">
            <a:extLst>
              <a:ext uri="{FF2B5EF4-FFF2-40B4-BE49-F238E27FC236}">
                <a16:creationId xmlns:a16="http://schemas.microsoft.com/office/drawing/2014/main" id="{342E081C-D0A3-4CC4-82B0-99EF62812EB9}"/>
              </a:ext>
            </a:extLst>
          </p:cNvPr>
          <p:cNvSpPr txBox="1">
            <a:spLocks/>
          </p:cNvSpPr>
          <p:nvPr/>
        </p:nvSpPr>
        <p:spPr>
          <a:xfrm>
            <a:off x="237785" y="2645734"/>
            <a:ext cx="3355389" cy="2218993"/>
          </a:xfrm>
          <a:prstGeom prst="rect">
            <a:avLst/>
          </a:prstGeom>
          <a:ln>
            <a:solidFill>
              <a:schemeClr val="bg1">
                <a:lumMod val="50000"/>
              </a:schemeClr>
            </a:solidFill>
          </a:ln>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fr-FR" b="1" dirty="0">
                <a:solidFill>
                  <a:srgbClr val="FF0066"/>
                </a:solidFill>
                <a:latin typeface="HelveticaNeueLT Std Cn" panose="020B0506030502030204" pitchFamily="34" charset="0"/>
              </a:rPr>
              <a:t>FAISABILITÉ</a:t>
            </a:r>
            <a:r>
              <a:rPr lang="fr-FR" b="1" dirty="0">
                <a:latin typeface="HelveticaNeueLT Std Cn" panose="020B0506030502030204" pitchFamily="34" charset="0"/>
              </a:rPr>
              <a:t> </a:t>
            </a:r>
          </a:p>
          <a:p>
            <a:endParaRPr lang="fr-FR" sz="700" b="1" dirty="0">
              <a:latin typeface="HelveticaNeueLT Std Cn" panose="020B0506030502030204" pitchFamily="34" charset="0"/>
            </a:endParaRPr>
          </a:p>
          <a:p>
            <a:endParaRPr lang="fr-FR" b="1" dirty="0">
              <a:latin typeface="HelveticaNeueLT Std Cn" panose="020B0506030502030204" pitchFamily="34" charset="0"/>
            </a:endParaRPr>
          </a:p>
          <a:p>
            <a:endParaRPr lang="fr-FR" b="1" dirty="0">
              <a:latin typeface="HelveticaNeueLT Std Cn" panose="020B0506030502030204" pitchFamily="34" charset="0"/>
            </a:endParaRPr>
          </a:p>
          <a:p>
            <a:endParaRPr lang="fr-FR" b="1" dirty="0">
              <a:latin typeface="HelveticaNeueLT Std Cn" panose="020B0506030502030204" pitchFamily="34" charset="0"/>
            </a:endParaRPr>
          </a:p>
          <a:p>
            <a:endParaRPr lang="fr-FR" b="1" dirty="0">
              <a:latin typeface="HelveticaNeueLT Std Cn" panose="020B0506030502030204" pitchFamily="34" charset="0"/>
            </a:endParaRPr>
          </a:p>
          <a:p>
            <a:endParaRPr lang="fr-FR" dirty="0">
              <a:latin typeface="HelveticaNeueLT Std" panose="020B0604020202020204" pitchFamily="34" charset="0"/>
            </a:endParaRPr>
          </a:p>
        </p:txBody>
      </p:sp>
      <p:sp>
        <p:nvSpPr>
          <p:cNvPr id="9" name="Espace réservé des notes 2">
            <a:extLst>
              <a:ext uri="{FF2B5EF4-FFF2-40B4-BE49-F238E27FC236}">
                <a16:creationId xmlns:a16="http://schemas.microsoft.com/office/drawing/2014/main" id="{EFC54BD2-3F96-4DEE-B473-A7D256AD83E2}"/>
              </a:ext>
            </a:extLst>
          </p:cNvPr>
          <p:cNvSpPr txBox="1">
            <a:spLocks/>
          </p:cNvSpPr>
          <p:nvPr/>
        </p:nvSpPr>
        <p:spPr>
          <a:xfrm>
            <a:off x="237785" y="5002074"/>
            <a:ext cx="3355389" cy="3888833"/>
          </a:xfrm>
          <a:prstGeom prst="rect">
            <a:avLst/>
          </a:prstGeom>
          <a:ln>
            <a:solidFill>
              <a:schemeClr val="bg1">
                <a:lumMod val="50000"/>
              </a:schemeClr>
            </a:solidFill>
          </a:ln>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fr-FR" b="1" dirty="0">
                <a:solidFill>
                  <a:srgbClr val="FF0066"/>
                </a:solidFill>
                <a:latin typeface="HelveticaNeueLT Std Cn" panose="020B0506030502030204" pitchFamily="34" charset="0"/>
              </a:rPr>
              <a:t>PROGRAMMATION</a:t>
            </a:r>
            <a:r>
              <a:rPr lang="fr-FR" b="1" dirty="0">
                <a:latin typeface="HelveticaNeueLT Std Cn" panose="020B0506030502030204" pitchFamily="34" charset="0"/>
              </a:rPr>
              <a:t> </a:t>
            </a:r>
          </a:p>
          <a:p>
            <a:endParaRPr lang="fr-FR" sz="700" b="1" dirty="0">
              <a:latin typeface="HelveticaNeueLT Std Cn" panose="020B0506030502030204" pitchFamily="34" charset="0"/>
            </a:endParaRPr>
          </a:p>
          <a:p>
            <a:r>
              <a:rPr lang="fr-FR" b="1" dirty="0" smtClean="0">
                <a:latin typeface="HelveticaNeueLT Std Cn" panose="020B0506030502030204" pitchFamily="34" charset="0"/>
              </a:rPr>
              <a:t>occupation </a:t>
            </a:r>
            <a:r>
              <a:rPr lang="fr-FR" b="1" dirty="0">
                <a:latin typeface="HelveticaNeueLT Std Cn" panose="020B0506030502030204" pitchFamily="34" charset="0"/>
              </a:rPr>
              <a:t>actuelle </a:t>
            </a:r>
          </a:p>
          <a:p>
            <a:r>
              <a:rPr lang="fr-FR" dirty="0">
                <a:latin typeface="HelveticaNeueLT Std Cn" panose="020B0506030502030204" pitchFamily="34" charset="0"/>
              </a:rPr>
              <a:t>Vacant </a:t>
            </a:r>
          </a:p>
          <a:p>
            <a:endParaRPr lang="fr-FR" b="1" dirty="0">
              <a:latin typeface="HelveticaNeueLT Std Cn" panose="020B0506030502030204" pitchFamily="34" charset="0"/>
            </a:endParaRPr>
          </a:p>
          <a:p>
            <a:endParaRPr lang="fr-FR" b="1" dirty="0">
              <a:latin typeface="HelveticaNeueLT Std Cn" panose="020B0506030502030204" pitchFamily="34" charset="0"/>
            </a:endParaRPr>
          </a:p>
          <a:p>
            <a:r>
              <a:rPr lang="fr-FR" b="1" dirty="0">
                <a:latin typeface="HelveticaNeueLT Std Cn" panose="020B0506030502030204" pitchFamily="34" charset="0"/>
              </a:rPr>
              <a:t>programme futur potentiel </a:t>
            </a:r>
          </a:p>
          <a:p>
            <a:pPr marL="171450" indent="-171450">
              <a:buFont typeface="Arial" panose="020B0604020202020204" pitchFamily="34" charset="0"/>
              <a:buChar char="•"/>
            </a:pPr>
            <a:r>
              <a:rPr lang="fr-FR" dirty="0">
                <a:latin typeface="HelveticaNeueLT Std Cn" panose="020B0506030502030204" pitchFamily="34" charset="0"/>
              </a:rPr>
              <a:t>Activité de gîte ou d’hébergement</a:t>
            </a:r>
          </a:p>
          <a:p>
            <a:pPr marL="171450" indent="-171450">
              <a:buFont typeface="Arial" panose="020B0604020202020204" pitchFamily="34" charset="0"/>
              <a:buChar char="•"/>
            </a:pPr>
            <a:r>
              <a:rPr lang="fr-FR" dirty="0">
                <a:latin typeface="HelveticaNeueLT Std Cn" panose="020B0506030502030204" pitchFamily="34" charset="0"/>
              </a:rPr>
              <a:t>Équipement et service d’itinérance </a:t>
            </a:r>
          </a:p>
          <a:p>
            <a:pPr marL="171450" indent="-171450">
              <a:buFont typeface="Arial" panose="020B0604020202020204" pitchFamily="34" charset="0"/>
              <a:buChar char="•"/>
            </a:pPr>
            <a:r>
              <a:rPr lang="fr-FR" dirty="0">
                <a:latin typeface="HelveticaNeueLT Std Cn" panose="020B0506030502030204" pitchFamily="34" charset="0"/>
              </a:rPr>
              <a:t>Activités associatives</a:t>
            </a:r>
          </a:p>
          <a:p>
            <a:pPr marL="171450" indent="-171450">
              <a:buFont typeface="Arial" panose="020B0604020202020204" pitchFamily="34" charset="0"/>
              <a:buChar char="•"/>
            </a:pPr>
            <a:endParaRPr lang="fr-FR" b="1" dirty="0">
              <a:latin typeface="HelveticaNeueLT Std Cn" panose="020B0506030502030204" pitchFamily="34" charset="0"/>
            </a:endParaRPr>
          </a:p>
          <a:p>
            <a:pPr marL="171450" indent="-171450">
              <a:buFont typeface="Arial" panose="020B0604020202020204" pitchFamily="34" charset="0"/>
              <a:buChar char="•"/>
            </a:pPr>
            <a:endParaRPr lang="fr-FR" b="1" dirty="0">
              <a:latin typeface="HelveticaNeueLT Std Cn" panose="020B0506030502030204" pitchFamily="34" charset="0"/>
            </a:endParaRPr>
          </a:p>
          <a:p>
            <a:endParaRPr lang="fr-FR" dirty="0">
              <a:latin typeface="HelveticaNeueLT Std" panose="020B0604020202020204" pitchFamily="34" charset="0"/>
            </a:endParaRPr>
          </a:p>
        </p:txBody>
      </p:sp>
      <p:sp>
        <p:nvSpPr>
          <p:cNvPr id="11" name="Espace réservé des notes 2">
            <a:extLst>
              <a:ext uri="{FF2B5EF4-FFF2-40B4-BE49-F238E27FC236}">
                <a16:creationId xmlns:a16="http://schemas.microsoft.com/office/drawing/2014/main" id="{6BE5883F-C5BA-4B59-B6BB-1AE2D80046B8}"/>
              </a:ext>
            </a:extLst>
          </p:cNvPr>
          <p:cNvSpPr txBox="1">
            <a:spLocks/>
          </p:cNvSpPr>
          <p:nvPr/>
        </p:nvSpPr>
        <p:spPr>
          <a:xfrm>
            <a:off x="244851" y="289395"/>
            <a:ext cx="3348324" cy="2218992"/>
          </a:xfrm>
          <a:prstGeom prst="rect">
            <a:avLst/>
          </a:prstGeom>
          <a:ln>
            <a:solidFill>
              <a:schemeClr val="bg1">
                <a:lumMod val="50000"/>
              </a:schemeClr>
            </a:solidFill>
          </a:ln>
        </p:spPr>
        <p:txBody>
          <a:bodyPr vert="horz" lIns="91440" tIns="45720" rIns="91440" bIns="45720" rtlCol="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200" b="1" dirty="0">
                <a:solidFill>
                  <a:srgbClr val="FF0066"/>
                </a:solidFill>
                <a:latin typeface="HelveticaNeueLT Std Cn" panose="020B0506030502030204" pitchFamily="34" charset="0"/>
              </a:rPr>
              <a:t>REGLEMENTATIONS</a:t>
            </a:r>
          </a:p>
          <a:p>
            <a:endParaRPr lang="fr-FR" sz="900" b="1" dirty="0">
              <a:latin typeface="HelveticaNeueLT Std Cn" panose="020B0506030502030204" pitchFamily="34" charset="0"/>
            </a:endParaRPr>
          </a:p>
          <a:p>
            <a:r>
              <a:rPr lang="fr-FR" sz="1200" b="1" dirty="0">
                <a:latin typeface="HelveticaNeueLT Std Cn" panose="020B0506030502030204" pitchFamily="34" charset="0"/>
              </a:rPr>
              <a:t>PLU </a:t>
            </a:r>
          </a:p>
          <a:p>
            <a:r>
              <a:rPr lang="fr-FR" sz="1200" dirty="0">
                <a:latin typeface="HelveticaNeueLT Std Cn" panose="020B0506030502030204" pitchFamily="34" charset="0"/>
              </a:rPr>
              <a:t>Zone </a:t>
            </a:r>
            <a:r>
              <a:rPr lang="fr-FR" sz="1200" dirty="0" err="1">
                <a:latin typeface="HelveticaNeueLT Std Cn" panose="020B0506030502030204" pitchFamily="34" charset="0"/>
              </a:rPr>
              <a:t>Ap</a:t>
            </a:r>
            <a:endParaRPr lang="fr-FR" sz="1200" dirty="0">
              <a:latin typeface="HelveticaNeueLT Std Cn" panose="020B0506030502030204" pitchFamily="34" charset="0"/>
            </a:endParaRPr>
          </a:p>
          <a:p>
            <a:r>
              <a:rPr lang="fr-FR" sz="1200" dirty="0">
                <a:latin typeface="HelveticaNeueLT Std Cn" panose="020B0506030502030204" pitchFamily="34" charset="0"/>
              </a:rPr>
              <a:t>PLU en cours de révision</a:t>
            </a:r>
          </a:p>
          <a:p>
            <a:pPr marL="171450" indent="-171450">
              <a:buFont typeface="Arial" panose="020B0604020202020204" pitchFamily="34" charset="0"/>
              <a:buChar char="•"/>
            </a:pPr>
            <a:endParaRPr lang="fr-FR" sz="1200" b="1" dirty="0">
              <a:latin typeface="HelveticaNeueLT Std Cn" panose="020B0506030502030204" pitchFamily="34" charset="0"/>
            </a:endParaRPr>
          </a:p>
          <a:p>
            <a:endParaRPr lang="fr-FR" sz="1200" b="1" dirty="0">
              <a:latin typeface="HelveticaNeueLT Std Cn" panose="020B0506030502030204" pitchFamily="34" charset="0"/>
            </a:endParaRPr>
          </a:p>
          <a:p>
            <a:endParaRPr lang="fr-FR" sz="1200" b="1" dirty="0">
              <a:latin typeface="HelveticaNeueLT Std Cn" panose="020B0506030502030204" pitchFamily="34" charset="0"/>
            </a:endParaRPr>
          </a:p>
          <a:p>
            <a:r>
              <a:rPr lang="fr-FR" sz="1200" b="1" dirty="0">
                <a:latin typeface="HelveticaNeueLT Std Cn" panose="020B0506030502030204" pitchFamily="34" charset="0"/>
              </a:rPr>
              <a:t>PPRI </a:t>
            </a:r>
          </a:p>
          <a:p>
            <a:r>
              <a:rPr lang="fr-FR" sz="1200" dirty="0">
                <a:latin typeface="HelveticaNeueLT Std Cn" panose="020B0506030502030204" pitchFamily="34" charset="0"/>
              </a:rPr>
              <a:t>Hors zone inondable</a:t>
            </a:r>
          </a:p>
          <a:p>
            <a:endParaRPr lang="fr-FR" b="1" dirty="0">
              <a:latin typeface="HelveticaNeueLT Std Cn" panose="020B0506030502030204" pitchFamily="34" charset="0"/>
            </a:endParaRPr>
          </a:p>
          <a:p>
            <a:endParaRPr lang="fr-FR" sz="1100" b="1" dirty="0">
              <a:latin typeface="HelveticaNeueLT Std Cn" panose="020B0506030502030204" pitchFamily="34" charset="0"/>
            </a:endParaRPr>
          </a:p>
          <a:p>
            <a:endParaRPr lang="fr-FR" b="1" dirty="0">
              <a:latin typeface="HelveticaNeueLT Std Cn" panose="020B0506030502030204" pitchFamily="34" charset="0"/>
            </a:endParaRPr>
          </a:p>
          <a:p>
            <a:endParaRPr lang="fr-FR" dirty="0" smtClean="0">
              <a:latin typeface="HelveticaNeueLT Std" panose="020B0604020202020204" pitchFamily="34" charset="0"/>
            </a:endParaRPr>
          </a:p>
          <a:p>
            <a:pPr defTabSz="914400"/>
            <a:r>
              <a:rPr lang="fr-FR" sz="1200" b="1" dirty="0">
                <a:latin typeface="HelveticaNeueLT Std Cn" panose="020B0506030502030204" pitchFamily="34" charset="0"/>
              </a:rPr>
              <a:t>Remise en état et interventions nécessaires :</a:t>
            </a:r>
          </a:p>
          <a:p>
            <a:pPr indent="-171450" defTabSz="914400">
              <a:buFont typeface="Arial" panose="020B0604020202020204" pitchFamily="34" charset="0"/>
              <a:buChar char="•"/>
            </a:pPr>
            <a:r>
              <a:rPr lang="fr-FR" sz="1200" dirty="0">
                <a:latin typeface="HelveticaNeueLT Std Cn" panose="020B0506030502030204" pitchFamily="34" charset="0"/>
              </a:rPr>
              <a:t>Travaux de rénovations intérieurs</a:t>
            </a:r>
          </a:p>
          <a:p>
            <a:pPr indent="-171450" defTabSz="914400">
              <a:buFont typeface="Arial" panose="020B0604020202020204" pitchFamily="34" charset="0"/>
              <a:buChar char="•"/>
            </a:pPr>
            <a:endParaRPr lang="fr-FR" sz="1200" b="1" dirty="0">
              <a:latin typeface="HelveticaNeueLT Std Cn" panose="020B0506030502030204" pitchFamily="34" charset="0"/>
            </a:endParaRPr>
          </a:p>
          <a:p>
            <a:pPr defTabSz="914400"/>
            <a:r>
              <a:rPr lang="fr-FR" sz="1200" b="1" dirty="0">
                <a:latin typeface="HelveticaNeueLT Std Cn" panose="020B0506030502030204" pitchFamily="34" charset="0"/>
              </a:rPr>
              <a:t>Travaux réalisés ou prévus par VNF :</a:t>
            </a:r>
          </a:p>
          <a:p>
            <a:pPr defTabSz="914400"/>
            <a:r>
              <a:rPr lang="fr-FR" sz="1200" dirty="0" smtClean="0">
                <a:latin typeface="HelveticaNeueLT Std Cn" panose="020B0506030502030204" pitchFamily="34" charset="0"/>
              </a:rPr>
              <a:t>Révision assainissement autonome</a:t>
            </a:r>
            <a:endParaRPr lang="fr-FR" sz="1200" dirty="0">
              <a:latin typeface="HelveticaNeueLT Std Cn" panose="020B0506030502030204" pitchFamily="34" charset="0"/>
            </a:endParaRPr>
          </a:p>
          <a:p>
            <a:endParaRPr lang="fr-FR" dirty="0">
              <a:latin typeface="HelveticaNeueLT Std" panose="020B0604020202020204" pitchFamily="34" charset="0"/>
            </a:endParaRPr>
          </a:p>
        </p:txBody>
      </p:sp>
      <p:pic>
        <p:nvPicPr>
          <p:cNvPr id="37" name="Image 36" descr="Une image contenant texte, carte&#10;&#10;Description générée automatiquement">
            <a:extLst>
              <a:ext uri="{FF2B5EF4-FFF2-40B4-BE49-F238E27FC236}">
                <a16:creationId xmlns:a16="http://schemas.microsoft.com/office/drawing/2014/main" id="{B4658C28-FED0-4169-865A-CC250C3C1D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3175" y="289395"/>
            <a:ext cx="3045758" cy="3401256"/>
          </a:xfrm>
          <a:prstGeom prst="rect">
            <a:avLst/>
          </a:prstGeom>
        </p:spPr>
      </p:pic>
    </p:spTree>
    <p:extLst>
      <p:ext uri="{BB962C8B-B14F-4D97-AF65-F5344CB8AC3E}">
        <p14:creationId xmlns:p14="http://schemas.microsoft.com/office/powerpoint/2010/main" val="833763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1488" y="486837"/>
            <a:ext cx="5915025" cy="526716"/>
          </a:xfrm>
        </p:spPr>
        <p:txBody>
          <a:bodyPr>
            <a:normAutofit fontScale="90000"/>
          </a:bodyPr>
          <a:lstStyle/>
          <a:p>
            <a:r>
              <a:rPr lang="fr-FR" dirty="0" smtClean="0"/>
              <a:t>PLAN</a:t>
            </a:r>
            <a:endParaRPr lang="fr-FR" dirty="0"/>
          </a:p>
        </p:txBody>
      </p:sp>
      <p:pic>
        <p:nvPicPr>
          <p:cNvPr id="4" name="Espace réservé du contenu 3"/>
          <p:cNvPicPr>
            <a:picLocks noGrp="1" noChangeAspect="1"/>
          </p:cNvPicPr>
          <p:nvPr>
            <p:ph idx="1"/>
          </p:nvPr>
        </p:nvPicPr>
        <p:blipFill>
          <a:blip r:embed="rId2"/>
          <a:stretch>
            <a:fillRect/>
          </a:stretch>
        </p:blipFill>
        <p:spPr>
          <a:xfrm>
            <a:off x="539206" y="1012826"/>
            <a:ext cx="5597188" cy="7657450"/>
          </a:xfrm>
          <a:prstGeom prst="rect">
            <a:avLst/>
          </a:prstGeom>
        </p:spPr>
      </p:pic>
    </p:spTree>
    <p:extLst>
      <p:ext uri="{BB962C8B-B14F-4D97-AF65-F5344CB8AC3E}">
        <p14:creationId xmlns:p14="http://schemas.microsoft.com/office/powerpoint/2010/main" val="3932468961"/>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916</TotalTime>
  <Words>283</Words>
  <Application>Microsoft Office PowerPoint</Application>
  <PresentationFormat>Affichage à l'écran (4:3)</PresentationFormat>
  <Paragraphs>64</Paragraphs>
  <Slides>3</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vt:i4>
      </vt:variant>
    </vt:vector>
  </HeadingPairs>
  <TitlesOfParts>
    <vt:vector size="9" baseType="lpstr">
      <vt:lpstr>Arial</vt:lpstr>
      <vt:lpstr>Calibri</vt:lpstr>
      <vt:lpstr>Calibri Light</vt:lpstr>
      <vt:lpstr>HelveticaNeueLT Std</vt:lpstr>
      <vt:lpstr>HelveticaNeueLT Std Cn</vt:lpstr>
      <vt:lpstr>Thème Office</vt:lpstr>
      <vt:lpstr>Présentation PowerPoint</vt:lpstr>
      <vt:lpstr>Présentation PowerPoint</vt:lpstr>
      <vt:lpstr>PLAN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tom 20</dc:creator>
  <cp:lastModifiedBy>DELSENY Danièle, VNF/DT Sud-Ouest/SDEV/UIMMO</cp:lastModifiedBy>
  <cp:revision>203</cp:revision>
  <dcterms:created xsi:type="dcterms:W3CDTF">2020-03-05T15:12:39Z</dcterms:created>
  <dcterms:modified xsi:type="dcterms:W3CDTF">2022-12-14T12:54:32Z</dcterms:modified>
</cp:coreProperties>
</file>