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20" initials="t2" lastIdx="1" clrIdx="0">
    <p:extLst>
      <p:ext uri="{19B8F6BF-5375-455C-9EA6-DF929625EA0E}">
        <p15:presenceInfo xmlns:p15="http://schemas.microsoft.com/office/powerpoint/2012/main" userId="tom 2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7" d="100"/>
          <a:sy n="87" d="100"/>
        </p:scale>
        <p:origin x="2904"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00922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21149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284133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39217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F5A3DAC-60A3-431A-94F1-1452CD0880C3}" type="datetimeFigureOut">
              <a:rPr lang="fr-FR" smtClean="0"/>
              <a:t>14/12/2022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642937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F5A3DAC-60A3-431A-94F1-1452CD0880C3}"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57483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F5A3DAC-60A3-431A-94F1-1452CD0880C3}" type="datetimeFigureOut">
              <a:rPr lang="fr-FR" smtClean="0"/>
              <a:t>14/12/2022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96304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F5A3DAC-60A3-431A-94F1-1452CD0880C3}" type="datetimeFigureOut">
              <a:rPr lang="fr-FR" smtClean="0"/>
              <a:t>14/12/2022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86339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A3DAC-60A3-431A-94F1-1452CD0880C3}" type="datetimeFigureOut">
              <a:rPr lang="fr-FR" smtClean="0"/>
              <a:t>14/12/2022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335294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1507536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5A3DAC-60A3-431A-94F1-1452CD0880C3}" type="datetimeFigureOut">
              <a:rPr lang="fr-FR" smtClean="0"/>
              <a:t>14/12/2022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1014CDF-AE6D-4BD3-B969-9A132A7EF336}" type="slidenum">
              <a:rPr lang="fr-FR" smtClean="0"/>
              <a:t>‹N°›</a:t>
            </a:fld>
            <a:endParaRPr lang="fr-FR"/>
          </a:p>
        </p:txBody>
      </p:sp>
    </p:spTree>
    <p:extLst>
      <p:ext uri="{BB962C8B-B14F-4D97-AF65-F5344CB8AC3E}">
        <p14:creationId xmlns:p14="http://schemas.microsoft.com/office/powerpoint/2010/main" val="415135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F5A3DAC-60A3-431A-94F1-1452CD0880C3}" type="datetimeFigureOut">
              <a:rPr lang="fr-FR" smtClean="0"/>
              <a:t>14/12/2022</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1014CDF-AE6D-4BD3-B969-9A132A7EF336}" type="slidenum">
              <a:rPr lang="fr-FR" smtClean="0"/>
              <a:t>‹N°›</a:t>
            </a:fld>
            <a:endParaRPr lang="fr-FR"/>
          </a:p>
        </p:txBody>
      </p:sp>
    </p:spTree>
    <p:extLst>
      <p:ext uri="{BB962C8B-B14F-4D97-AF65-F5344CB8AC3E}">
        <p14:creationId xmlns:p14="http://schemas.microsoft.com/office/powerpoint/2010/main" val="99353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1A82713-4D95-4866-8FCA-B0C41EB233E3}"/>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15BCE5B-C922-443C-8121-41FC26F0FD8E}"/>
              </a:ext>
            </a:extLst>
          </p:cNvPr>
          <p:cNvSpPr/>
          <p:nvPr/>
        </p:nvSpPr>
        <p:spPr>
          <a:xfrm>
            <a:off x="237785" y="251374"/>
            <a:ext cx="6471999" cy="757130"/>
          </a:xfrm>
          <a:prstGeom prst="rect">
            <a:avLst/>
          </a:prstGeom>
        </p:spPr>
        <p:txBody>
          <a:bodyPr wrap="square">
            <a:spAutoFit/>
          </a:bodyPr>
          <a:lstStyle/>
          <a:p>
            <a:pPr>
              <a:lnSpc>
                <a:spcPct val="120000"/>
              </a:lnSpc>
              <a:spcAft>
                <a:spcPts val="0"/>
              </a:spcAft>
            </a:pPr>
            <a:r>
              <a:rPr lang="fr-FR" b="1" dirty="0" smtClean="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SITE 10 -  MC </a:t>
            </a:r>
            <a:r>
              <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rPr>
              <a:t>DE FOUCAUD, </a:t>
            </a:r>
            <a:r>
              <a:rPr lang="fr-FR" b="1" dirty="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CARCASSONNE </a:t>
            </a:r>
            <a:r>
              <a:rPr lang="fr-FR" b="1" dirty="0" smtClean="0">
                <a:solidFill>
                  <a:srgbClr val="696A6C"/>
                </a:solidFill>
                <a:latin typeface="HelveticaNeueLT Std Cn" panose="020B0506030502030204" pitchFamily="34" charset="0"/>
                <a:ea typeface="Calibri" panose="020F0502020204030204" pitchFamily="34" charset="0"/>
                <a:cs typeface="HelveticaNeueLT Std Cn" panose="020B0506030502030204" pitchFamily="34" charset="0"/>
              </a:rPr>
              <a:t>(11)</a:t>
            </a: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a:p>
            <a:pPr>
              <a:lnSpc>
                <a:spcPct val="120000"/>
              </a:lnSpc>
              <a:spcAft>
                <a:spcPts val="0"/>
              </a:spcAft>
            </a:pPr>
            <a:endParaRPr lang="fr-FR" b="1" dirty="0">
              <a:solidFill>
                <a:srgbClr val="000000"/>
              </a:solidFill>
              <a:latin typeface="HelveticaNeueLT Std Cn" panose="020B0506030502030204" pitchFamily="34" charset="0"/>
              <a:ea typeface="Calibri" panose="020F0502020204030204" pitchFamily="34" charset="0"/>
              <a:cs typeface="HelveticaNeueLT Std Cn" panose="020B0506030502030204" pitchFamily="34" charset="0"/>
            </a:endParaRPr>
          </a:p>
        </p:txBody>
      </p:sp>
      <p:sp>
        <p:nvSpPr>
          <p:cNvPr id="15" name="Espace réservé des notes 2">
            <a:extLst>
              <a:ext uri="{FF2B5EF4-FFF2-40B4-BE49-F238E27FC236}">
                <a16:creationId xmlns:a16="http://schemas.microsoft.com/office/drawing/2014/main" id="{D9387C60-2741-4919-B969-A03FEC4FFE87}"/>
              </a:ext>
            </a:extLst>
          </p:cNvPr>
          <p:cNvSpPr txBox="1">
            <a:spLocks/>
          </p:cNvSpPr>
          <p:nvPr/>
        </p:nvSpPr>
        <p:spPr>
          <a:xfrm>
            <a:off x="237785" y="799263"/>
            <a:ext cx="3077367" cy="4092226"/>
          </a:xfrm>
          <a:prstGeom prst="rect">
            <a:avLst/>
          </a:prstGeom>
          <a:ln>
            <a:solidFill>
              <a:schemeClr val="bg1">
                <a:lumMod val="50000"/>
              </a:schemeClr>
            </a:solidFill>
          </a:ln>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20000"/>
              </a:lnSpc>
            </a:pPr>
            <a:r>
              <a:rPr lang="fr-FR" sz="1300" b="1" dirty="0">
                <a:solidFill>
                  <a:srgbClr val="FF0066"/>
                </a:solidFill>
                <a:latin typeface="HelveticaNeueLT Std Cn" panose="020B0506030502030204" pitchFamily="34" charset="0"/>
              </a:rPr>
              <a:t>PRÉSENTATION</a:t>
            </a:r>
            <a:r>
              <a:rPr lang="fr-FR" sz="1300" b="1" dirty="0">
                <a:latin typeface="HelveticaNeueLT Std Cn" panose="020B0506030502030204" pitchFamily="34" charset="0"/>
              </a:rPr>
              <a:t> </a:t>
            </a:r>
          </a:p>
          <a:p>
            <a:pPr algn="l">
              <a:lnSpc>
                <a:spcPct val="120000"/>
              </a:lnSpc>
            </a:pPr>
            <a:r>
              <a:rPr lang="fr-FR" sz="1300" b="1" dirty="0">
                <a:latin typeface="HelveticaNeueLT Std Cn" panose="020B0506030502030204" pitchFamily="34" charset="0"/>
              </a:rPr>
              <a:t>localisation </a:t>
            </a:r>
          </a:p>
          <a:p>
            <a:pPr algn="l">
              <a:lnSpc>
                <a:spcPct val="120000"/>
              </a:lnSpc>
            </a:pPr>
            <a:r>
              <a:rPr lang="fr-FR" sz="1300" dirty="0">
                <a:latin typeface="HelveticaNeueLT Std Cn" panose="020B0506030502030204" pitchFamily="34" charset="0"/>
              </a:rPr>
              <a:t>Maison située en entrée de ville de Carcassonne, mais toujours dans un environnement péri-urbain à dominante rurale</a:t>
            </a:r>
            <a:r>
              <a:rPr lang="fr-FR" sz="1300" dirty="0" smtClean="0">
                <a:latin typeface="HelveticaNeueLT Std Cn" panose="020B0506030502030204" pitchFamily="34" charset="0"/>
              </a:rPr>
              <a:t>. Accessible </a:t>
            </a:r>
            <a:r>
              <a:rPr lang="fr-FR" sz="1300" dirty="0">
                <a:latin typeface="HelveticaNeueLT Std Cn" panose="020B0506030502030204" pitchFamily="34" charset="0"/>
              </a:rPr>
              <a:t>par le chemin de halage, et une piste cyclable devant la maison. </a:t>
            </a:r>
            <a:endParaRPr lang="fr-FR" sz="1300" dirty="0" smtClean="0">
              <a:latin typeface="HelveticaNeueLT Std Cn" panose="020B0506030502030204" pitchFamily="34" charset="0"/>
            </a:endParaRPr>
          </a:p>
          <a:p>
            <a:pPr algn="l">
              <a:lnSpc>
                <a:spcPct val="120000"/>
              </a:lnSpc>
            </a:pPr>
            <a:endParaRPr lang="fr-FR" sz="1300" dirty="0">
              <a:latin typeface="HelveticaNeueLT Std Cn" panose="020B0506030502030204" pitchFamily="34" charset="0"/>
            </a:endParaRPr>
          </a:p>
          <a:p>
            <a:pPr algn="l">
              <a:lnSpc>
                <a:spcPct val="120000"/>
              </a:lnSpc>
            </a:pPr>
            <a:r>
              <a:rPr lang="fr-FR" sz="1300" b="1" dirty="0" smtClean="0">
                <a:latin typeface="HelveticaNeueLT Std Cn" panose="020B0506030502030204" pitchFamily="34" charset="0"/>
              </a:rPr>
              <a:t>Contexte particulier du site et enjeux </a:t>
            </a:r>
            <a:r>
              <a:rPr lang="fr-FR" sz="1300" dirty="0" smtClean="0">
                <a:latin typeface="HelveticaNeueLT Std Cn" panose="020B0506030502030204" pitchFamily="34" charset="0"/>
              </a:rPr>
              <a:t>:</a:t>
            </a:r>
            <a:endParaRPr lang="fr-FR" sz="1300" dirty="0">
              <a:latin typeface="HelveticaNeueLT Std Cn" panose="020B0506030502030204" pitchFamily="34" charset="0"/>
            </a:endParaRPr>
          </a:p>
          <a:p>
            <a:pPr algn="l">
              <a:lnSpc>
                <a:spcPct val="120000"/>
              </a:lnSpc>
            </a:pPr>
            <a:r>
              <a:rPr lang="fr-FR" sz="1300" dirty="0">
                <a:latin typeface="HelveticaNeueLT Std Cn" panose="020B0506030502030204" pitchFamily="34" charset="0"/>
              </a:rPr>
              <a:t>Carcassonne, ville située en haut d'une colline dans le Languedoc dans le sud de la France, est célèbre pour sa citadelle médiévale, La Cité, avec ses nombreuses tours de guet et sa double enceinte. Les premiers murs ont été construits à l'époque gallo-romaine, tandis que les principaux ajouts ont été apportés aux XIIIe et XIVe siècles. Le château Comtal, qui date du XIIe siècle, propose des expositions archéologiques et une visite des remparts intérieurs.</a:t>
            </a:r>
          </a:p>
        </p:txBody>
      </p:sp>
      <p:sp>
        <p:nvSpPr>
          <p:cNvPr id="26" name="Espace réservé des notes 2">
            <a:extLst>
              <a:ext uri="{FF2B5EF4-FFF2-40B4-BE49-F238E27FC236}">
                <a16:creationId xmlns:a16="http://schemas.microsoft.com/office/drawing/2014/main" id="{02E78D04-96EF-4578-B78E-80B23CE86CCD}"/>
              </a:ext>
            </a:extLst>
          </p:cNvPr>
          <p:cNvSpPr txBox="1">
            <a:spLocks/>
          </p:cNvSpPr>
          <p:nvPr/>
        </p:nvSpPr>
        <p:spPr>
          <a:xfrm>
            <a:off x="250087" y="5133860"/>
            <a:ext cx="3065065" cy="3758766"/>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DESCRIPTION </a:t>
            </a:r>
          </a:p>
          <a:p>
            <a:endParaRPr lang="fr-FR" b="1" dirty="0">
              <a:latin typeface="HelveticaNeueLT Std Cn" panose="020B0506030502030204" pitchFamily="34" charset="0"/>
            </a:endParaRPr>
          </a:p>
          <a:p>
            <a:r>
              <a:rPr lang="fr-FR" b="1" dirty="0">
                <a:latin typeface="HelveticaNeueLT Std Cn" panose="020B0506030502030204" pitchFamily="34" charset="0"/>
              </a:rPr>
              <a:t>bâti et foncier </a:t>
            </a:r>
          </a:p>
          <a:p>
            <a:r>
              <a:rPr lang="fr-FR" dirty="0" smtClean="0">
                <a:latin typeface="HelveticaNeueLT Std Cn" panose="020B0506030502030204" pitchFamily="34" charset="0"/>
              </a:rPr>
              <a:t>Typologie : Maison Cantonnière R+1+combles </a:t>
            </a:r>
            <a:r>
              <a:rPr lang="fr-FR" dirty="0">
                <a:latin typeface="HelveticaNeueLT Std Cn" panose="020B0506030502030204" pitchFamily="34" charset="0"/>
              </a:rPr>
              <a:t>Grand </a:t>
            </a:r>
            <a:r>
              <a:rPr lang="fr-FR" dirty="0" smtClean="0">
                <a:latin typeface="HelveticaNeueLT Std Cn" panose="020B0506030502030204" pitchFamily="34" charset="0"/>
              </a:rPr>
              <a:t>jardin</a:t>
            </a:r>
          </a:p>
          <a:p>
            <a:endParaRPr lang="fr-FR" dirty="0">
              <a:latin typeface="HelveticaNeueLT Std Cn" panose="020B0506030502030204" pitchFamily="34" charset="0"/>
            </a:endParaRPr>
          </a:p>
          <a:p>
            <a:r>
              <a:rPr lang="fr-FR" b="1" dirty="0">
                <a:latin typeface="HelveticaNeueLT Std Cn" panose="020B0506030502030204" pitchFamily="34" charset="0"/>
              </a:rPr>
              <a:t>Surface </a:t>
            </a:r>
            <a:r>
              <a:rPr lang="fr-FR" b="1" dirty="0" smtClean="0">
                <a:latin typeface="HelveticaNeueLT Std Cn" panose="020B0506030502030204" pitchFamily="34" charset="0"/>
              </a:rPr>
              <a:t> bâti : </a:t>
            </a:r>
            <a:r>
              <a:rPr lang="fr-FR" dirty="0" smtClean="0">
                <a:latin typeface="HelveticaNeueLT Std Cn" panose="020B0506030502030204" pitchFamily="34" charset="0"/>
              </a:rPr>
              <a:t>120 </a:t>
            </a:r>
            <a:r>
              <a:rPr lang="fr-FR" dirty="0">
                <a:latin typeface="HelveticaNeueLT Std Cn" panose="020B0506030502030204" pitchFamily="34" charset="0"/>
              </a:rPr>
              <a:t>m² </a:t>
            </a:r>
            <a:endParaRPr lang="fr-FR" dirty="0" smtClean="0">
              <a:latin typeface="HelveticaNeueLT Std Cn" panose="020B0506030502030204" pitchFamily="34" charset="0"/>
            </a:endParaRPr>
          </a:p>
          <a:p>
            <a:endParaRPr lang="fr-FR" dirty="0" smtClean="0">
              <a:latin typeface="HelveticaNeueLT Std Cn" panose="020B0506030502030204" pitchFamily="34" charset="0"/>
            </a:endParaRPr>
          </a:p>
          <a:p>
            <a:r>
              <a:rPr lang="fr-FR" b="1" dirty="0" smtClean="0">
                <a:latin typeface="HelveticaNeueLT Std Cn" panose="020B0506030502030204" pitchFamily="34" charset="0"/>
              </a:rPr>
              <a:t>Surface foncier </a:t>
            </a:r>
            <a:r>
              <a:rPr lang="fr-FR" dirty="0" smtClean="0">
                <a:latin typeface="HelveticaNeueLT Std Cn" panose="020B0506030502030204" pitchFamily="34" charset="0"/>
              </a:rPr>
              <a:t>: 1 623 m²</a:t>
            </a:r>
            <a:endParaRPr lang="fr-FR" dirty="0">
              <a:latin typeface="HelveticaNeueLT Std Cn" panose="020B0506030502030204" pitchFamily="34" charset="0"/>
            </a:endParaRPr>
          </a:p>
          <a:p>
            <a:r>
              <a:rPr lang="fr-FR" dirty="0">
                <a:latin typeface="HelveticaNeueLT Std Cn" panose="020B0506030502030204" pitchFamily="34" charset="0"/>
              </a:rPr>
              <a:t> </a:t>
            </a:r>
          </a:p>
          <a:p>
            <a:r>
              <a:rPr lang="fr-FR" b="1" dirty="0">
                <a:latin typeface="HelveticaNeueLT Std Cn" panose="020B0506030502030204" pitchFamily="34" charset="0"/>
              </a:rPr>
              <a:t>état</a:t>
            </a:r>
          </a:p>
          <a:p>
            <a:r>
              <a:rPr lang="fr-FR" dirty="0">
                <a:latin typeface="HelveticaNeueLT Std Cn" panose="020B0506030502030204" pitchFamily="34" charset="0"/>
              </a:rPr>
              <a:t>Bon état </a:t>
            </a:r>
          </a:p>
          <a:p>
            <a:endParaRPr lang="fr-FR" dirty="0">
              <a:latin typeface="HelveticaNeueLT Std Cn" panose="020B0506030502030204" pitchFamily="34" charset="0"/>
            </a:endParaRPr>
          </a:p>
          <a:p>
            <a:r>
              <a:rPr lang="fr-FR" b="1" dirty="0" smtClean="0">
                <a:latin typeface="HelveticaNeueLT Std Cn" panose="020B0506030502030204" pitchFamily="34" charset="0"/>
              </a:rPr>
              <a:t>Accès :</a:t>
            </a:r>
            <a:r>
              <a:rPr lang="fr-FR" dirty="0" smtClean="0">
                <a:latin typeface="HelveticaNeueLT Std Cn" panose="020B0506030502030204" pitchFamily="34" charset="0"/>
              </a:rPr>
              <a:t> </a:t>
            </a:r>
          </a:p>
          <a:p>
            <a:r>
              <a:rPr lang="fr-FR" dirty="0">
                <a:latin typeface="HelveticaNeueLT Std Cn" panose="020B0506030502030204" pitchFamily="34" charset="0"/>
              </a:rPr>
              <a:t>Accessible par le chemin de halage, et une piste cyclable devant la maison. </a:t>
            </a:r>
          </a:p>
          <a:p>
            <a:endParaRPr lang="fr-FR" dirty="0">
              <a:latin typeface="HelveticaNeueLT Std Cn" panose="020B0506030502030204" pitchFamily="34" charset="0"/>
            </a:endParaRPr>
          </a:p>
          <a:p>
            <a:r>
              <a:rPr lang="fr-FR" b="1" dirty="0">
                <a:latin typeface="HelveticaNeueLT Std Cn" panose="020B0506030502030204" pitchFamily="34" charset="0"/>
              </a:rPr>
              <a:t>diagnostic </a:t>
            </a:r>
          </a:p>
          <a:p>
            <a:r>
              <a:rPr lang="fr-FR" dirty="0">
                <a:latin typeface="HelveticaNeueLT Std Cn" panose="020B0506030502030204" pitchFamily="34" charset="0"/>
              </a:rPr>
              <a:t>Locataire et structure : 2011</a:t>
            </a:r>
          </a:p>
          <a:p>
            <a:endParaRPr lang="fr-FR" dirty="0">
              <a:latin typeface="HelveticaNeueLT Std Cn" panose="020B0506030502030204" pitchFamily="34" charset="0"/>
            </a:endParaRPr>
          </a:p>
        </p:txBody>
      </p:sp>
      <p:pic>
        <p:nvPicPr>
          <p:cNvPr id="11" name="Image 10">
            <a:extLst>
              <a:ext uri="{FF2B5EF4-FFF2-40B4-BE49-F238E27FC236}">
                <a16:creationId xmlns:a16="http://schemas.microsoft.com/office/drawing/2014/main" id="{2ECD78BD-A5C4-49DC-8783-F40BB51B4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3784" y="828535"/>
            <a:ext cx="3083476" cy="2295665"/>
          </a:xfrm>
          <a:prstGeom prst="rect">
            <a:avLst/>
          </a:prstGeom>
        </p:spPr>
      </p:pic>
      <p:pic>
        <p:nvPicPr>
          <p:cNvPr id="5" name="Image 4" descr="Une image contenant arbre&#10;&#10;Description générée automatiquement">
            <a:extLst>
              <a:ext uri="{FF2B5EF4-FFF2-40B4-BE49-F238E27FC236}">
                <a16:creationId xmlns:a16="http://schemas.microsoft.com/office/drawing/2014/main" id="{C9510A5C-261D-4C5B-81CF-A0C65A8000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6200000">
            <a:off x="2702663" y="4316186"/>
            <a:ext cx="4686300" cy="3124200"/>
          </a:xfrm>
          <a:prstGeom prst="rect">
            <a:avLst/>
          </a:prstGeom>
        </p:spPr>
      </p:pic>
      <p:pic>
        <p:nvPicPr>
          <p:cNvPr id="8" name="Imag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957" y="251374"/>
            <a:ext cx="44767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41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2CBAB8-8CED-4ED6-9E95-04F5C535BD94}"/>
              </a:ext>
            </a:extLst>
          </p:cNvPr>
          <p:cNvSpPr/>
          <p:nvPr/>
        </p:nvSpPr>
        <p:spPr>
          <a:xfrm>
            <a:off x="138896" y="104172"/>
            <a:ext cx="6574042" cy="892408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es notes 2">
            <a:extLst>
              <a:ext uri="{FF2B5EF4-FFF2-40B4-BE49-F238E27FC236}">
                <a16:creationId xmlns:a16="http://schemas.microsoft.com/office/drawing/2014/main" id="{342E081C-D0A3-4CC4-82B0-99EF62812EB9}"/>
              </a:ext>
            </a:extLst>
          </p:cNvPr>
          <p:cNvSpPr txBox="1">
            <a:spLocks/>
          </p:cNvSpPr>
          <p:nvPr/>
        </p:nvSpPr>
        <p:spPr>
          <a:xfrm>
            <a:off x="237786" y="2645734"/>
            <a:ext cx="3077367" cy="221899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FAISABILITÉ</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endParaRPr lang="fr-FR" dirty="0">
              <a:latin typeface="HelveticaNeueLT Std Cn" panose="020B0506030502030204" pitchFamily="34" charset="0"/>
            </a:endParaRPr>
          </a:p>
          <a:p>
            <a:r>
              <a:rPr lang="fr-FR" b="1" dirty="0" smtClean="0">
                <a:latin typeface="HelveticaNeueLT Std Cn" panose="020B0506030502030204" pitchFamily="34" charset="0"/>
              </a:rPr>
              <a:t>Travaux nécessaires à la mise en place du </a:t>
            </a:r>
            <a:r>
              <a:rPr lang="fr-FR" b="1" dirty="0" err="1" smtClean="0">
                <a:latin typeface="HelveticaNeueLT Std Cn" panose="020B0506030502030204" pitchFamily="34" charset="0"/>
              </a:rPr>
              <a:t>porjet</a:t>
            </a:r>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sp>
        <p:nvSpPr>
          <p:cNvPr id="9" name="Espace réservé des notes 2">
            <a:extLst>
              <a:ext uri="{FF2B5EF4-FFF2-40B4-BE49-F238E27FC236}">
                <a16:creationId xmlns:a16="http://schemas.microsoft.com/office/drawing/2014/main" id="{EFC54BD2-3F96-4DEE-B473-A7D256AD83E2}"/>
              </a:ext>
            </a:extLst>
          </p:cNvPr>
          <p:cNvSpPr txBox="1">
            <a:spLocks/>
          </p:cNvSpPr>
          <p:nvPr/>
        </p:nvSpPr>
        <p:spPr>
          <a:xfrm>
            <a:off x="237785" y="5002074"/>
            <a:ext cx="3077367" cy="3888833"/>
          </a:xfrm>
          <a:prstGeom prst="rect">
            <a:avLst/>
          </a:prstGeom>
          <a:ln>
            <a:solidFill>
              <a:schemeClr val="bg1">
                <a:lumMod val="50000"/>
              </a:schemeClr>
            </a:solidFill>
          </a:ln>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fr-FR" b="1" dirty="0">
                <a:solidFill>
                  <a:srgbClr val="FF0066"/>
                </a:solidFill>
                <a:latin typeface="HelveticaNeueLT Std Cn" panose="020B0506030502030204" pitchFamily="34" charset="0"/>
              </a:rPr>
              <a:t>PROGRAMMATION</a:t>
            </a:r>
            <a:r>
              <a:rPr lang="fr-FR" b="1" dirty="0">
                <a:latin typeface="HelveticaNeueLT Std Cn" panose="020B0506030502030204" pitchFamily="34" charset="0"/>
              </a:rPr>
              <a:t> </a:t>
            </a:r>
          </a:p>
          <a:p>
            <a:endParaRPr lang="fr-FR" sz="700" b="1" dirty="0">
              <a:latin typeface="HelveticaNeueLT Std Cn" panose="020B0506030502030204" pitchFamily="34" charset="0"/>
            </a:endParaRPr>
          </a:p>
          <a:p>
            <a:r>
              <a:rPr lang="fr-FR" b="1" dirty="0">
                <a:latin typeface="HelveticaNeueLT Std Cn" panose="020B0506030502030204" pitchFamily="34" charset="0"/>
              </a:rPr>
              <a:t>occupation antérieure </a:t>
            </a:r>
            <a:endParaRPr lang="fr-FR" dirty="0">
              <a:latin typeface="HelveticaNeueLT Std Cn" panose="020B0506030502030204" pitchFamily="34" charset="0"/>
            </a:endParaRPr>
          </a:p>
          <a:p>
            <a:endParaRPr lang="fr-FR" b="1" dirty="0">
              <a:latin typeface="HelveticaNeueLT Std Cn" panose="020B0506030502030204" pitchFamily="34" charset="0"/>
            </a:endParaRPr>
          </a:p>
          <a:p>
            <a:r>
              <a:rPr lang="fr-FR" b="1" dirty="0">
                <a:latin typeface="HelveticaNeueLT Std Cn" panose="020B0506030502030204" pitchFamily="34" charset="0"/>
              </a:rPr>
              <a:t>occupation actuelle </a:t>
            </a:r>
          </a:p>
          <a:p>
            <a:r>
              <a:rPr lang="fr-FR" dirty="0">
                <a:latin typeface="HelveticaNeueLT Std Cn" panose="020B0506030502030204" pitchFamily="34" charset="0"/>
              </a:rPr>
              <a:t>Activité en cours</a:t>
            </a:r>
          </a:p>
          <a:p>
            <a:endParaRPr lang="fr-FR" b="1" dirty="0">
              <a:latin typeface="HelveticaNeueLT Std Cn" panose="020B0506030502030204" pitchFamily="34" charset="0"/>
            </a:endParaRPr>
          </a:p>
          <a:p>
            <a:endParaRPr lang="fr-FR" b="1" dirty="0">
              <a:latin typeface="HelveticaNeueLT Std Cn" panose="020B0506030502030204" pitchFamily="34" charset="0"/>
            </a:endParaRPr>
          </a:p>
          <a:p>
            <a:r>
              <a:rPr lang="fr-FR" b="1" dirty="0">
                <a:latin typeface="HelveticaNeueLT Std Cn" panose="020B0506030502030204" pitchFamily="34" charset="0"/>
              </a:rPr>
              <a:t>programme futur potentiel </a:t>
            </a:r>
          </a:p>
          <a:p>
            <a:pPr marL="171450" indent="-171450">
              <a:buFont typeface="Arial" panose="020B0604020202020204" pitchFamily="34" charset="0"/>
              <a:buChar char="•"/>
            </a:pPr>
            <a:r>
              <a:rPr lang="fr-FR" dirty="0" smtClean="0">
                <a:latin typeface="HelveticaNeueLT Std Cn" panose="020B0506030502030204" pitchFamily="34" charset="0"/>
              </a:rPr>
              <a:t>Activité de Restauration </a:t>
            </a:r>
            <a:endParaRPr lang="fr-FR" dirty="0">
              <a:latin typeface="HelveticaNeueLT Std Cn" panose="020B0506030502030204" pitchFamily="34" charset="0"/>
            </a:endParaRPr>
          </a:p>
          <a:p>
            <a:pPr marL="171450" indent="-171450">
              <a:buFont typeface="Arial" panose="020B0604020202020204" pitchFamily="34" charset="0"/>
              <a:buChar char="•"/>
            </a:pPr>
            <a:r>
              <a:rPr lang="fr-FR" dirty="0" smtClean="0">
                <a:latin typeface="HelveticaNeueLT Std Cn" panose="020B0506030502030204" pitchFamily="34" charset="0"/>
              </a:rPr>
              <a:t>Activité d’hébergement</a:t>
            </a:r>
            <a:endParaRPr lang="fr-FR" dirty="0">
              <a:latin typeface="HelveticaNeueLT Std Cn" panose="020B0506030502030204" pitchFamily="34" charset="0"/>
            </a:endParaRPr>
          </a:p>
          <a:p>
            <a:pPr marL="171450" indent="-171450">
              <a:buFont typeface="Arial" panose="020B0604020202020204" pitchFamily="34" charset="0"/>
              <a:buChar char="•"/>
            </a:pPr>
            <a:r>
              <a:rPr lang="fr-FR" dirty="0" smtClean="0">
                <a:latin typeface="HelveticaNeueLT Std Cn" panose="020B0506030502030204" pitchFamily="34" charset="0"/>
              </a:rPr>
              <a:t>Activités fluviales</a:t>
            </a:r>
            <a:endParaRPr lang="fr-FR" dirty="0">
              <a:latin typeface="HelveticaNeueLT Std Cn" panose="020B0506030502030204" pitchFamily="34" charset="0"/>
            </a:endParaRPr>
          </a:p>
          <a:p>
            <a:pPr marL="171450" indent="-171450">
              <a:buFont typeface="Arial" panose="020B0604020202020204" pitchFamily="34" charset="0"/>
              <a:buChar char="•"/>
            </a:pPr>
            <a:r>
              <a:rPr lang="fr-FR" dirty="0" smtClean="0">
                <a:latin typeface="HelveticaNeueLT Std Cn" panose="020B0506030502030204" pitchFamily="34" charset="0"/>
              </a:rPr>
              <a:t>Activités associatives et/ou culturelles </a:t>
            </a:r>
            <a:endParaRPr lang="fr-FR" dirty="0">
              <a:latin typeface="HelveticaNeueLT Std Cn" panose="020B0506030502030204" pitchFamily="34" charset="0"/>
            </a:endParaRPr>
          </a:p>
          <a:p>
            <a:pPr marL="171450" indent="-171450">
              <a:buFont typeface="Arial" panose="020B0604020202020204" pitchFamily="34" charset="0"/>
              <a:buChar char="•"/>
            </a:pPr>
            <a:endParaRPr lang="fr-FR" b="1" dirty="0">
              <a:latin typeface="HelveticaNeueLT Std Cn" panose="020B0506030502030204" pitchFamily="34" charset="0"/>
            </a:endParaRPr>
          </a:p>
          <a:p>
            <a:r>
              <a:rPr lang="fr-FR" b="1" dirty="0">
                <a:latin typeface="HelveticaNeueLT Std Cn" panose="020B0506030502030204" pitchFamily="34" charset="0"/>
              </a:rPr>
              <a:t>attractivité et transformation possibles </a:t>
            </a:r>
          </a:p>
          <a:p>
            <a:r>
              <a:rPr lang="fr-FR" dirty="0">
                <a:latin typeface="HelveticaNeueLT Std Cn" panose="020B0506030502030204" pitchFamily="34" charset="0"/>
              </a:rPr>
              <a:t>Proche Carcassonne </a:t>
            </a:r>
          </a:p>
          <a:p>
            <a:r>
              <a:rPr lang="fr-FR" dirty="0">
                <a:latin typeface="HelveticaNeueLT Std Cn" panose="020B0506030502030204" pitchFamily="34" charset="0"/>
              </a:rPr>
              <a:t>Epanchoir à proximité </a:t>
            </a:r>
          </a:p>
          <a:p>
            <a:r>
              <a:rPr lang="fr-FR" dirty="0">
                <a:latin typeface="HelveticaNeueLT Std Cn" panose="020B0506030502030204" pitchFamily="34" charset="0"/>
              </a:rPr>
              <a:t>Belle partie du canal, bel environnement </a:t>
            </a:r>
          </a:p>
          <a:p>
            <a:endParaRPr lang="fr-FR" dirty="0">
              <a:latin typeface="HelveticaNeueLT Std Cn" panose="020B0506030502030204" pitchFamily="34" charset="0"/>
            </a:endParaRPr>
          </a:p>
          <a:p>
            <a:endParaRPr lang="fr-FR" dirty="0">
              <a:latin typeface="HelveticaNeueLT Std" panose="020B0604020202020204" pitchFamily="34" charset="0"/>
            </a:endParaRPr>
          </a:p>
        </p:txBody>
      </p:sp>
      <p:sp>
        <p:nvSpPr>
          <p:cNvPr id="11" name="Espace réservé des notes 2">
            <a:extLst>
              <a:ext uri="{FF2B5EF4-FFF2-40B4-BE49-F238E27FC236}">
                <a16:creationId xmlns:a16="http://schemas.microsoft.com/office/drawing/2014/main" id="{6BE5883F-C5BA-4B59-B6BB-1AE2D80046B8}"/>
              </a:ext>
            </a:extLst>
          </p:cNvPr>
          <p:cNvSpPr txBox="1">
            <a:spLocks/>
          </p:cNvSpPr>
          <p:nvPr/>
        </p:nvSpPr>
        <p:spPr>
          <a:xfrm>
            <a:off x="244851" y="289395"/>
            <a:ext cx="3077367" cy="2218992"/>
          </a:xfrm>
          <a:prstGeom prst="rect">
            <a:avLst/>
          </a:prstGeom>
          <a:ln>
            <a:solidFill>
              <a:schemeClr val="bg1">
                <a:lumMod val="50000"/>
              </a:schemeClr>
            </a:solidFill>
          </a:ln>
        </p:spPr>
        <p:txBody>
          <a:bodyPr vert="horz" lIns="91440" tIns="45720" rIns="91440" bIns="4572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200" b="1" dirty="0">
                <a:solidFill>
                  <a:srgbClr val="FF0066"/>
                </a:solidFill>
                <a:latin typeface="HelveticaNeueLT Std Cn" panose="020B0506030502030204" pitchFamily="34" charset="0"/>
              </a:rPr>
              <a:t>REGLEMENTATIONS</a:t>
            </a:r>
          </a:p>
          <a:p>
            <a:endParaRPr lang="fr-FR" sz="900" b="1" dirty="0">
              <a:latin typeface="HelveticaNeueLT Std Cn" panose="020B0506030502030204" pitchFamily="34" charset="0"/>
            </a:endParaRPr>
          </a:p>
          <a:p>
            <a:r>
              <a:rPr lang="fr-FR" sz="1200" b="1" dirty="0">
                <a:latin typeface="HelveticaNeueLT Std Cn" panose="020B0506030502030204" pitchFamily="34" charset="0"/>
              </a:rPr>
              <a:t>PLU </a:t>
            </a:r>
          </a:p>
          <a:p>
            <a:r>
              <a:rPr lang="fr-FR" sz="1200" dirty="0">
                <a:latin typeface="HelveticaNeueLT Std Cn" panose="020B0506030502030204" pitchFamily="34" charset="0"/>
              </a:rPr>
              <a:t>Zone </a:t>
            </a:r>
            <a:r>
              <a:rPr lang="fr-FR" sz="1200" dirty="0" err="1">
                <a:latin typeface="HelveticaNeueLT Std Cn" panose="020B0506030502030204" pitchFamily="34" charset="0"/>
              </a:rPr>
              <a:t>Nco</a:t>
            </a:r>
            <a:endParaRPr lang="fr-FR" sz="1200" dirty="0">
              <a:latin typeface="HelveticaNeueLT Std Cn" panose="020B0506030502030204" pitchFamily="34" charset="0"/>
            </a:endParaRPr>
          </a:p>
          <a:p>
            <a:r>
              <a:rPr lang="fr-FR" sz="1200" dirty="0">
                <a:latin typeface="HelveticaNeueLT Std Cn" panose="020B0506030502030204" pitchFamily="34" charset="0"/>
              </a:rPr>
              <a:t>Dédiée au corridor écologique </a:t>
            </a:r>
          </a:p>
          <a:p>
            <a:endParaRPr lang="fr-FR" sz="1200" b="1" dirty="0">
              <a:latin typeface="HelveticaNeueLT Std Cn" panose="020B0506030502030204" pitchFamily="34" charset="0"/>
            </a:endParaRPr>
          </a:p>
          <a:p>
            <a:endParaRPr lang="fr-FR" sz="1200" b="1" dirty="0">
              <a:latin typeface="HelveticaNeueLT Std Cn" panose="020B0506030502030204" pitchFamily="34" charset="0"/>
            </a:endParaRPr>
          </a:p>
          <a:p>
            <a:r>
              <a:rPr lang="fr-FR" sz="1200" b="1" dirty="0">
                <a:latin typeface="HelveticaNeueLT Std Cn" panose="020B0506030502030204" pitchFamily="34" charset="0"/>
              </a:rPr>
              <a:t>PPRI </a:t>
            </a:r>
          </a:p>
          <a:p>
            <a:r>
              <a:rPr lang="fr-FR" sz="1200" dirty="0">
                <a:latin typeface="HelveticaNeueLT Std Cn" panose="020B0506030502030204" pitchFamily="34" charset="0"/>
              </a:rPr>
              <a:t>Hors zone inondable</a:t>
            </a:r>
          </a:p>
          <a:p>
            <a:endParaRPr lang="fr-FR" b="1" dirty="0">
              <a:latin typeface="HelveticaNeueLT Std Cn" panose="020B0506030502030204" pitchFamily="34" charset="0"/>
            </a:endParaRPr>
          </a:p>
          <a:p>
            <a:endParaRPr lang="fr-FR" sz="1100" b="1" dirty="0">
              <a:latin typeface="HelveticaNeueLT Std Cn" panose="020B0506030502030204" pitchFamily="34" charset="0"/>
            </a:endParaRPr>
          </a:p>
          <a:p>
            <a:endParaRPr lang="fr-FR" b="1" dirty="0">
              <a:latin typeface="HelveticaNeueLT Std Cn" panose="020B0506030502030204" pitchFamily="34" charset="0"/>
            </a:endParaRPr>
          </a:p>
          <a:p>
            <a:endParaRPr lang="fr-FR" dirty="0">
              <a:latin typeface="HelveticaNeueLT Std" panose="020B0604020202020204" pitchFamily="34" charset="0"/>
            </a:endParaRPr>
          </a:p>
        </p:txBody>
      </p:sp>
      <p:pic>
        <p:nvPicPr>
          <p:cNvPr id="4" name="Image 3">
            <a:extLst>
              <a:ext uri="{FF2B5EF4-FFF2-40B4-BE49-F238E27FC236}">
                <a16:creationId xmlns:a16="http://schemas.microsoft.com/office/drawing/2014/main" id="{A0E992BC-E6B4-42AD-8355-07B8B971EA8A}"/>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7718" t="31150" r="9154" b="17184"/>
          <a:stretch/>
        </p:blipFill>
        <p:spPr>
          <a:xfrm>
            <a:off x="3429000" y="457200"/>
            <a:ext cx="3234813" cy="2844800"/>
          </a:xfrm>
          <a:prstGeom prst="rect">
            <a:avLst/>
          </a:prstGeom>
        </p:spPr>
      </p:pic>
      <p:pic>
        <p:nvPicPr>
          <p:cNvPr id="14" name="Image 13" descr="Une image contenant arbre, extérieur, maison, zone&#10;&#10;Description générée automatiquement">
            <a:extLst>
              <a:ext uri="{FF2B5EF4-FFF2-40B4-BE49-F238E27FC236}">
                <a16:creationId xmlns:a16="http://schemas.microsoft.com/office/drawing/2014/main" id="{9D18414C-31F0-43E0-B2A0-4BFF8099071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14040" y="4387947"/>
            <a:ext cx="3139776" cy="2093184"/>
          </a:xfrm>
          <a:prstGeom prst="rect">
            <a:avLst/>
          </a:prstGeom>
        </p:spPr>
      </p:pic>
      <p:pic>
        <p:nvPicPr>
          <p:cNvPr id="16" name="Image 15" descr="Une image contenant arbre, extérieur&#10;&#10;Description générée automatiquement">
            <a:extLst>
              <a:ext uri="{FF2B5EF4-FFF2-40B4-BE49-F238E27FC236}">
                <a16:creationId xmlns:a16="http://schemas.microsoft.com/office/drawing/2014/main" id="{08FDA2AB-0E1D-4006-8501-8AF39984CEA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414041" y="6708100"/>
            <a:ext cx="3139775" cy="2093184"/>
          </a:xfrm>
          <a:prstGeom prst="rect">
            <a:avLst/>
          </a:prstGeom>
        </p:spPr>
      </p:pic>
    </p:spTree>
    <p:extLst>
      <p:ext uri="{BB962C8B-B14F-4D97-AF65-F5344CB8AC3E}">
        <p14:creationId xmlns:p14="http://schemas.microsoft.com/office/powerpoint/2010/main" val="83376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8" y="486837"/>
            <a:ext cx="5915025" cy="702986"/>
          </a:xfrm>
        </p:spPr>
        <p:txBody>
          <a:bodyPr/>
          <a:lstStyle/>
          <a:p>
            <a:r>
              <a:rPr lang="fr-FR" dirty="0" smtClean="0"/>
              <a:t>PLANS</a:t>
            </a:r>
            <a:endParaRPr lang="fr-FR" dirty="0"/>
          </a:p>
        </p:txBody>
      </p:sp>
      <p:pic>
        <p:nvPicPr>
          <p:cNvPr id="4" name="Espace réservé du contenu 3"/>
          <p:cNvPicPr>
            <a:picLocks noGrp="1" noChangeAspect="1"/>
          </p:cNvPicPr>
          <p:nvPr>
            <p:ph idx="1"/>
          </p:nvPr>
        </p:nvPicPr>
        <p:blipFill>
          <a:blip r:embed="rId2"/>
          <a:stretch>
            <a:fillRect/>
          </a:stretch>
        </p:blipFill>
        <p:spPr>
          <a:xfrm>
            <a:off x="471488" y="1619664"/>
            <a:ext cx="5915025" cy="6065009"/>
          </a:xfrm>
          <a:prstGeom prst="rect">
            <a:avLst/>
          </a:prstGeom>
        </p:spPr>
      </p:pic>
    </p:spTree>
    <p:extLst>
      <p:ext uri="{BB962C8B-B14F-4D97-AF65-F5344CB8AC3E}">
        <p14:creationId xmlns:p14="http://schemas.microsoft.com/office/powerpoint/2010/main" val="12778455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953</TotalTime>
  <Words>248</Words>
  <Application>Microsoft Office PowerPoint</Application>
  <PresentationFormat>Affichage à l'écran (4:3)</PresentationFormat>
  <Paragraphs>60</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Arial</vt:lpstr>
      <vt:lpstr>Calibri</vt:lpstr>
      <vt:lpstr>Calibri Light</vt:lpstr>
      <vt:lpstr>HelveticaNeueLT Std</vt:lpstr>
      <vt:lpstr>HelveticaNeueLT Std Cn</vt:lpstr>
      <vt:lpstr>Thème Office</vt:lpstr>
      <vt:lpstr>Présentation PowerPoint</vt:lpstr>
      <vt:lpstr>Présentation PowerPoint</vt:lpstr>
      <vt:lpstr>PLANS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tom 20</dc:creator>
  <cp:lastModifiedBy>DELSENY Danièle, VNF/DT Sud-Ouest/SDEV/UIMMO</cp:lastModifiedBy>
  <cp:revision>206</cp:revision>
  <dcterms:created xsi:type="dcterms:W3CDTF">2020-03-05T15:12:39Z</dcterms:created>
  <dcterms:modified xsi:type="dcterms:W3CDTF">2022-12-14T12:55:59Z</dcterms:modified>
</cp:coreProperties>
</file>