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28" y="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37785" y="251374"/>
            <a:ext cx="647199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b="1" dirty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ME DE SAINT-SERNIN, </a:t>
            </a:r>
            <a:r>
              <a:rPr lang="fr-FR" b="1" dirty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SAINT-MARTIN-LALANDE </a:t>
            </a:r>
            <a:r>
              <a:rPr lang="fr-FR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(11)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15" name="Espace réservé des notes 2">
            <a:extLst>
              <a:ext uri="{FF2B5EF4-FFF2-40B4-BE49-F238E27FC236}">
                <a16:creationId xmlns:a16="http://schemas.microsoft.com/office/drawing/2014/main" id="{D9387C60-2741-4919-B969-A03FEC4FFE87}"/>
              </a:ext>
            </a:extLst>
          </p:cNvPr>
          <p:cNvSpPr txBox="1">
            <a:spLocks/>
          </p:cNvSpPr>
          <p:nvPr/>
        </p:nvSpPr>
        <p:spPr>
          <a:xfrm>
            <a:off x="274849" y="799263"/>
            <a:ext cx="3077367" cy="48721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48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PRÉSENTATION</a:t>
            </a:r>
            <a:r>
              <a:rPr lang="fr-FR" sz="4800" b="1" dirty="0">
                <a:latin typeface="HelveticaNeueLT Std Cn" panose="020B050603050203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localisation </a:t>
            </a:r>
          </a:p>
          <a:p>
            <a:pPr algn="l">
              <a:lnSpc>
                <a:spcPct val="120000"/>
              </a:lnSpc>
            </a:pPr>
            <a:r>
              <a:rPr lang="fr-FR" sz="4800" dirty="0">
                <a:latin typeface="HelveticaNeueLT Std Cn" panose="020B0506030502030204" pitchFamily="34" charset="0"/>
              </a:rPr>
              <a:t>Site implanté en périphérie de la commune de </a:t>
            </a:r>
            <a:r>
              <a:rPr lang="fr-FR" sz="4800" dirty="0" smtClean="0">
                <a:latin typeface="HelveticaNeueLT Std Cn" panose="020B0506030502030204" pitchFamily="34" charset="0"/>
              </a:rPr>
              <a:t>Saint-Martin-Lalande. </a:t>
            </a:r>
          </a:p>
          <a:p>
            <a:pPr algn="l">
              <a:lnSpc>
                <a:spcPct val="120000"/>
              </a:lnSpc>
            </a:pPr>
            <a:r>
              <a:rPr lang="fr-FR" sz="4800" b="1" dirty="0" smtClean="0">
                <a:latin typeface="HelveticaNeueLT Std Cn" panose="020B0506030502030204" pitchFamily="34" charset="0"/>
              </a:rPr>
              <a:t>Contexte particulier du site et enjeux :</a:t>
            </a: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dirty="0" smtClean="0">
                <a:solidFill>
                  <a:srgbClr val="00B050"/>
                </a:solidFill>
                <a:latin typeface="HelveticaNeueLT Std Cn" panose="020B0506030502030204" pitchFamily="34" charset="0"/>
              </a:rPr>
              <a:t>Située au </a:t>
            </a:r>
            <a:r>
              <a:rPr lang="fr-FR" sz="4800" dirty="0">
                <a:solidFill>
                  <a:srgbClr val="00B050"/>
                </a:solidFill>
                <a:latin typeface="HelveticaNeueLT Std Cn" panose="020B0506030502030204" pitchFamily="34" charset="0"/>
              </a:rPr>
              <a:t>sein d'un environnement très rural, mais proximité de la D6113, qui longe le canal du </a:t>
            </a:r>
            <a:r>
              <a:rPr lang="fr-FR" sz="4800" dirty="0" smtClean="0">
                <a:solidFill>
                  <a:srgbClr val="00B050"/>
                </a:solidFill>
                <a:latin typeface="HelveticaNeueLT Std Cn" panose="020B0506030502030204" pitchFamily="34" charset="0"/>
              </a:rPr>
              <a:t>Midi.</a:t>
            </a:r>
          </a:p>
          <a:p>
            <a:pPr algn="l">
              <a:lnSpc>
                <a:spcPct val="120000"/>
              </a:lnSpc>
            </a:pPr>
            <a:endParaRPr lang="fr-FR" sz="4800" dirty="0">
              <a:solidFill>
                <a:srgbClr val="00B050"/>
              </a:solidFill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b="1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b="1" dirty="0" smtClean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endParaRPr lang="fr-FR" sz="4800" b="1" dirty="0">
              <a:latin typeface="HelveticaNeueLT Std Cn" panose="020B050603050203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typologie    </a:t>
            </a:r>
            <a:r>
              <a:rPr lang="fr-FR" sz="4800" dirty="0">
                <a:latin typeface="HelveticaNeueLT Std Cn" panose="020B0506030502030204" pitchFamily="34" charset="0"/>
              </a:rPr>
              <a:t>maison éclusière</a:t>
            </a:r>
          </a:p>
          <a:p>
            <a:pPr algn="l">
              <a:lnSpc>
                <a:spcPct val="120000"/>
              </a:lnSpc>
            </a:pPr>
            <a:r>
              <a:rPr lang="fr-FR" sz="4800" b="1" dirty="0">
                <a:latin typeface="HelveticaNeueLT Std Cn" panose="020B0506030502030204" pitchFamily="34" charset="0"/>
              </a:rPr>
              <a:t>Surface </a:t>
            </a:r>
            <a:r>
              <a:rPr lang="fr-FR" sz="4800" dirty="0">
                <a:latin typeface="HelveticaNeueLT Std Cn" panose="020B0506030502030204" pitchFamily="34" charset="0"/>
              </a:rPr>
              <a:t>136 m² (616 m²)	</a:t>
            </a:r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50087" y="5807034"/>
            <a:ext cx="3065065" cy="30855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bâti et foncier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R+1+combles + caves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 </a:t>
            </a:r>
          </a:p>
          <a:p>
            <a:r>
              <a:rPr lang="fr-FR" b="1" dirty="0">
                <a:latin typeface="HelveticaNeueLT Std Cn" panose="020B0506030502030204" pitchFamily="34" charset="0"/>
              </a:rPr>
              <a:t>état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Bon état 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qualité 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défauts </a:t>
            </a:r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diagnostic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Locataire et structure : 2011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EF3E63-0C2F-4BD5-ABA1-76949AE1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99263"/>
            <a:ext cx="3231794" cy="2540837"/>
          </a:xfrm>
          <a:prstGeom prst="rect">
            <a:avLst/>
          </a:prstGeom>
        </p:spPr>
      </p:pic>
      <p:pic>
        <p:nvPicPr>
          <p:cNvPr id="7" name="Image 6" descr="Une image contenant arbre, extérieur, ciel, terrain&#10;&#10;Description générée automatiquement">
            <a:extLst>
              <a:ext uri="{FF2B5EF4-FFF2-40B4-BE49-F238E27FC236}">
                <a16:creationId xmlns:a16="http://schemas.microsoft.com/office/drawing/2014/main" id="{B5BD7BD7-2B6E-4D69-B8EB-B3D64AE01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32227"/>
            <a:ext cx="3189871" cy="2392403"/>
          </a:xfrm>
          <a:prstGeom prst="rect">
            <a:avLst/>
          </a:prstGeom>
        </p:spPr>
      </p:pic>
      <p:pic>
        <p:nvPicPr>
          <p:cNvPr id="10" name="Image 9" descr="Une image contenant arbre, extérieur, plante&#10;&#10;Description générée automatiquement">
            <a:extLst>
              <a:ext uri="{FF2B5EF4-FFF2-40B4-BE49-F238E27FC236}">
                <a16:creationId xmlns:a16="http://schemas.microsoft.com/office/drawing/2014/main" id="{E30AC887-96E6-4707-8892-C2AE14B29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41" y="3535136"/>
            <a:ext cx="3189871" cy="23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37786" y="4144488"/>
            <a:ext cx="3077367" cy="16721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FAISABILITÉ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</a:t>
            </a:r>
            <a:r>
              <a:rPr lang="fr-FR" b="1" dirty="0" smtClean="0">
                <a:latin typeface="HelveticaNeueLT Std Cn" panose="020B0506030502030204" pitchFamily="34" charset="0"/>
              </a:rPr>
              <a:t>nécessaires : 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estimation coûts travaux : 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Estimation redevance annuelle :  </a:t>
            </a:r>
            <a:endParaRPr lang="fr-FR" dirty="0" smtClean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7785" y="5971773"/>
            <a:ext cx="3077367" cy="29191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PROGRAMMATION</a:t>
            </a:r>
            <a:r>
              <a:rPr lang="fr-FR" b="1" dirty="0">
                <a:latin typeface="HelveticaNeueLT Std Cn" panose="020B0506030502030204" pitchFamily="34" charset="0"/>
              </a:rPr>
              <a:t> </a:t>
            </a:r>
          </a:p>
          <a:p>
            <a:endParaRPr lang="fr-FR" sz="700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antérieure </a:t>
            </a:r>
            <a:endParaRPr lang="fr-FR" dirty="0">
              <a:latin typeface="HelveticaNeueLT Std Cn" panose="020B0506030502030204" pitchFamily="34" charset="0"/>
            </a:endParaRPr>
          </a:p>
          <a:p>
            <a:r>
              <a:rPr lang="fr-FR" dirty="0">
                <a:latin typeface="HelveticaNeueLT Std Cn" panose="020B0506030502030204" pitchFamily="34" charset="0"/>
              </a:rPr>
              <a:t>Logement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actuelle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Vacant </a:t>
            </a:r>
          </a:p>
          <a:p>
            <a:endParaRPr lang="fr-FR" b="1" dirty="0" smtClean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programme </a:t>
            </a:r>
            <a:r>
              <a:rPr lang="fr-FR" b="1" dirty="0">
                <a:latin typeface="HelveticaNeueLT Std Cn" panose="020B0506030502030204" pitchFamily="34" charset="0"/>
              </a:rPr>
              <a:t>futur potentiel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Restauration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Hébergement, chambres d’hôtes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attractivité </a:t>
            </a:r>
            <a:r>
              <a:rPr lang="fr-FR" b="1" dirty="0">
                <a:latin typeface="HelveticaNeueLT Std Cn" panose="020B0506030502030204" pitchFamily="34" charset="0"/>
              </a:rPr>
              <a:t>et transformation possibles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Bon accès route et vélo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Bel environnement champêtre et bucolique </a:t>
            </a:r>
          </a:p>
          <a:p>
            <a:r>
              <a:rPr lang="fr-FR" dirty="0">
                <a:latin typeface="HelveticaNeueLT Std Cn" panose="020B0506030502030204" pitchFamily="34" charset="0"/>
              </a:rPr>
              <a:t>Maison en bon état – terrasse possible 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11" name="Espace réservé des notes 2">
            <a:extLst>
              <a:ext uri="{FF2B5EF4-FFF2-40B4-BE49-F238E27FC236}">
                <a16:creationId xmlns:a16="http://schemas.microsoft.com/office/drawing/2014/main" id="{6BE5883F-C5BA-4B59-B6BB-1AE2D80046B8}"/>
              </a:ext>
            </a:extLst>
          </p:cNvPr>
          <p:cNvSpPr txBox="1">
            <a:spLocks/>
          </p:cNvSpPr>
          <p:nvPr/>
        </p:nvSpPr>
        <p:spPr>
          <a:xfrm>
            <a:off x="244851" y="289394"/>
            <a:ext cx="3077367" cy="37177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FF0066"/>
                </a:solidFill>
                <a:latin typeface="HelveticaNeueLT Std Cn" panose="020B0506030502030204" pitchFamily="34" charset="0"/>
              </a:rPr>
              <a:t>REGLEMENTATIONS</a:t>
            </a:r>
          </a:p>
          <a:p>
            <a:endParaRPr lang="fr-FR" sz="9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PLU </a:t>
            </a:r>
          </a:p>
          <a:p>
            <a:r>
              <a:rPr lang="fr-FR" sz="1200" dirty="0">
                <a:solidFill>
                  <a:srgbClr val="00B050"/>
                </a:solidFill>
                <a:latin typeface="HelveticaNeueLT Std Cn" panose="020B0506030502030204" pitchFamily="34" charset="0"/>
              </a:rPr>
              <a:t>Zone </a:t>
            </a:r>
            <a:r>
              <a:rPr lang="fr-FR" sz="1200" dirty="0" err="1">
                <a:solidFill>
                  <a:srgbClr val="00B050"/>
                </a:solidFill>
                <a:latin typeface="HelveticaNeueLT Std Cn" panose="020B0506030502030204" pitchFamily="34" charset="0"/>
              </a:rPr>
              <a:t>Ap</a:t>
            </a:r>
            <a:endParaRPr lang="fr-FR" sz="1200" dirty="0">
              <a:solidFill>
                <a:srgbClr val="00B050"/>
              </a:solidFill>
              <a:latin typeface="HelveticaNeueLT Std Cn" panose="020B0506030502030204" pitchFamily="34" charset="0"/>
            </a:endParaRPr>
          </a:p>
          <a:p>
            <a:endParaRPr lang="fr-FR" sz="1200" b="1" dirty="0">
              <a:latin typeface="HelveticaNeueLT Std Cn" panose="020B0506030502030204" pitchFamily="34" charset="0"/>
            </a:endParaRPr>
          </a:p>
          <a:p>
            <a:endParaRPr lang="fr-FR" sz="1200" b="1" dirty="0" smtClean="0">
              <a:latin typeface="HelveticaNeueLT Std Cn" panose="020B0506030502030204" pitchFamily="34" charset="0"/>
            </a:endParaRPr>
          </a:p>
          <a:p>
            <a:endParaRPr lang="fr-FR" sz="1200" b="1" dirty="0">
              <a:latin typeface="HelveticaNeueLT Std Cn" panose="020B0506030502030204" pitchFamily="34" charset="0"/>
            </a:endParaRPr>
          </a:p>
          <a:p>
            <a:endParaRPr lang="fr-FR" sz="1200" b="1" dirty="0" smtClean="0">
              <a:latin typeface="HelveticaNeueLT Std Cn" panose="020B0506030502030204" pitchFamily="34" charset="0"/>
            </a:endParaRPr>
          </a:p>
          <a:p>
            <a:endParaRPr lang="fr-FR" sz="1200" b="1" dirty="0">
              <a:latin typeface="HelveticaNeueLT Std Cn" panose="020B0506030502030204" pitchFamily="34" charset="0"/>
            </a:endParaRPr>
          </a:p>
          <a:p>
            <a:r>
              <a:rPr lang="fr-FR" sz="1200" b="1" dirty="0">
                <a:latin typeface="HelveticaNeueLT Std Cn" panose="020B0506030502030204" pitchFamily="34" charset="0"/>
              </a:rPr>
              <a:t>PPRI </a:t>
            </a:r>
          </a:p>
          <a:p>
            <a:r>
              <a:rPr lang="fr-FR" sz="1200" dirty="0">
                <a:solidFill>
                  <a:srgbClr val="00B050"/>
                </a:solidFill>
                <a:latin typeface="HelveticaNeueLT Std Cn" panose="020B0506030502030204" pitchFamily="34" charset="0"/>
              </a:rPr>
              <a:t>Hors zone inondable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sz="1100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9FC530-7666-410B-82AA-666EB4E08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32361" r="11090" b="14722"/>
          <a:stretch/>
        </p:blipFill>
        <p:spPr>
          <a:xfrm>
            <a:off x="3535783" y="289394"/>
            <a:ext cx="2918399" cy="3038005"/>
          </a:xfrm>
          <a:prstGeom prst="rect">
            <a:avLst/>
          </a:prstGeom>
        </p:spPr>
      </p:pic>
      <p:pic>
        <p:nvPicPr>
          <p:cNvPr id="10" name="Image 9" descr="Une image contenant plancher, intérieur, mur, meubles&#10;&#10;Description générée automatiquement">
            <a:extLst>
              <a:ext uri="{FF2B5EF4-FFF2-40B4-BE49-F238E27FC236}">
                <a16:creationId xmlns:a16="http://schemas.microsoft.com/office/drawing/2014/main" id="{82223A39-42D5-4963-935B-115A8365E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512621"/>
            <a:ext cx="3071974" cy="2303981"/>
          </a:xfrm>
          <a:prstGeom prst="rect">
            <a:avLst/>
          </a:prstGeom>
        </p:spPr>
      </p:pic>
      <p:pic>
        <p:nvPicPr>
          <p:cNvPr id="13" name="Image 12" descr="Une image contenant poubelle, encombré&#10;&#10;Description générée automatiquement">
            <a:extLst>
              <a:ext uri="{FF2B5EF4-FFF2-40B4-BE49-F238E27FC236}">
                <a16:creationId xmlns:a16="http://schemas.microsoft.com/office/drawing/2014/main" id="{F2A905E5-51C9-4121-99B2-81D9A6033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971773"/>
            <a:ext cx="3071974" cy="23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139</Words>
  <Application>Microsoft Office PowerPoint</Application>
  <PresentationFormat>Affichage à l'écran (4:3)</PresentationFormat>
  <Paragraphs>73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Sud-Ouest/SDEV/UA2F</cp:lastModifiedBy>
  <cp:revision>200</cp:revision>
  <dcterms:created xsi:type="dcterms:W3CDTF">2020-03-05T15:12:39Z</dcterms:created>
  <dcterms:modified xsi:type="dcterms:W3CDTF">2022-04-01T09:38:18Z</dcterms:modified>
</cp:coreProperties>
</file>